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5" r:id="rId2"/>
    <p:sldId id="359" r:id="rId3"/>
    <p:sldId id="360" r:id="rId4"/>
    <p:sldId id="361" r:id="rId5"/>
    <p:sldId id="363" r:id="rId6"/>
    <p:sldId id="364" r:id="rId7"/>
    <p:sldId id="365" r:id="rId8"/>
    <p:sldId id="366" r:id="rId9"/>
    <p:sldId id="368" r:id="rId10"/>
    <p:sldId id="369" r:id="rId11"/>
    <p:sldId id="370" r:id="rId12"/>
    <p:sldId id="372" r:id="rId13"/>
    <p:sldId id="373" r:id="rId14"/>
    <p:sldId id="375" r:id="rId15"/>
    <p:sldId id="376" r:id="rId16"/>
    <p:sldId id="342" r:id="rId17"/>
    <p:sldId id="352" r:id="rId18"/>
    <p:sldId id="268" r:id="rId19"/>
    <p:sldId id="272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71" r:id="rId32"/>
    <p:sldId id="274" r:id="rId33"/>
    <p:sldId id="275" r:id="rId34"/>
    <p:sldId id="279" r:id="rId35"/>
    <p:sldId id="280" r:id="rId36"/>
    <p:sldId id="281" r:id="rId37"/>
    <p:sldId id="278" r:id="rId38"/>
    <p:sldId id="276" r:id="rId39"/>
    <p:sldId id="277" r:id="rId40"/>
    <p:sldId id="282" r:id="rId41"/>
    <p:sldId id="283" r:id="rId42"/>
    <p:sldId id="284" r:id="rId43"/>
    <p:sldId id="285" r:id="rId44"/>
    <p:sldId id="286" r:id="rId45"/>
    <p:sldId id="338" r:id="rId46"/>
    <p:sldId id="301" r:id="rId47"/>
    <p:sldId id="288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37" r:id="rId56"/>
    <p:sldId id="339" r:id="rId57"/>
    <p:sldId id="349" r:id="rId58"/>
    <p:sldId id="350" r:id="rId59"/>
    <p:sldId id="340" r:id="rId60"/>
    <p:sldId id="309" r:id="rId61"/>
    <p:sldId id="343" r:id="rId62"/>
    <p:sldId id="348" r:id="rId63"/>
    <p:sldId id="344" r:id="rId64"/>
    <p:sldId id="345" r:id="rId65"/>
    <p:sldId id="347" r:id="rId6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C7F7B1C-191C-4817-B333-5FB3BC3A34F2}" type="datetimeFigureOut">
              <a:rPr lang="es-MX" smtClean="0"/>
              <a:pPr/>
              <a:t>09/02/2012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7AE33E2-77F2-4D7E-BF75-A1DAB331FDD0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javascript:showcontent('active','hiddenlayerd26e875');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9928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*LABORATORIO: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-Estudio Cito-genético: Detectar deleción cromosómica.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-FISH: Detectar deleciones sub-microscópicas.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-Estudio microscópico de alta resolución – En casos esporádicos</a:t>
            </a:r>
          </a:p>
          <a:p>
            <a:pPr>
              <a:buNone/>
            </a:pPr>
            <a:r>
              <a:rPr lang="es-MX" sz="2200" dirty="0" smtClean="0"/>
              <a:t>  detectar la deleción de la banda 11p13.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-Ecografía renal seriada – indicada hasta los 7 años en </a:t>
            </a:r>
          </a:p>
          <a:p>
            <a:pPr>
              <a:buNone/>
            </a:pPr>
            <a:r>
              <a:rPr lang="es-MX" sz="2200" dirty="0" smtClean="0"/>
              <a:t>  pacientes c/deleción 11p13, historia familiar de aniridia </a:t>
            </a:r>
          </a:p>
          <a:p>
            <a:pPr>
              <a:buNone/>
            </a:pPr>
            <a:r>
              <a:rPr lang="es-MX" sz="2200" dirty="0" smtClean="0"/>
              <a:t>  y en cromosomas normales.</a:t>
            </a:r>
            <a:endParaRPr lang="es-MX" sz="2200" dirty="0"/>
          </a:p>
        </p:txBody>
      </p:sp>
      <p:pic>
        <p:nvPicPr>
          <p:cNvPr id="4" name="3 Imagen" descr="C:\Users\Dr. Rafael Ortiz Z\Documents\DonationCoder\ScreenshotCaptor\Screenshots\Screenshot - 11_04_2011 , 11_32_22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692696"/>
            <a:ext cx="35283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760640"/>
          </a:xfrm>
        </p:spPr>
        <p:txBody>
          <a:bodyPr>
            <a:normAutofit/>
          </a:bodyPr>
          <a:lstStyle/>
          <a:p>
            <a:r>
              <a:rPr lang="es-MX" sz="2600" b="1" dirty="0" smtClean="0"/>
              <a:t>TRATAMIENTO: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*</a:t>
            </a:r>
            <a:r>
              <a:rPr lang="es-MX" sz="2200" b="1" dirty="0" smtClean="0"/>
              <a:t>Alteraciones de la Película Lagrimal:</a:t>
            </a:r>
            <a:r>
              <a:rPr lang="es-MX" sz="2200" dirty="0" smtClean="0"/>
              <a:t> 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/>
          </a:p>
        </p:txBody>
      </p:sp>
      <p:pic>
        <p:nvPicPr>
          <p:cNvPr id="59395" name="Picture 3" descr="C:\Users\Dr. Rafael Ortiz Z\Documents\DonationCoder\ScreenshotCaptor\Screenshots\Screenshot - 09_02_2012 , 03_46_43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36912"/>
            <a:ext cx="4680520" cy="3384376"/>
          </a:xfrm>
          <a:prstGeom prst="rect">
            <a:avLst/>
          </a:prstGeom>
          <a:noFill/>
        </p:spPr>
      </p:pic>
      <p:pic>
        <p:nvPicPr>
          <p:cNvPr id="8" name="Picture 2" descr="http://www.conceptosalud.com/wp-content/uploads/2011/10/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636912"/>
            <a:ext cx="4680520" cy="3384376"/>
          </a:xfrm>
          <a:prstGeom prst="rect">
            <a:avLst/>
          </a:prstGeom>
          <a:noFill/>
        </p:spPr>
      </p:pic>
      <p:pic>
        <p:nvPicPr>
          <p:cNvPr id="9" name="Picture 4" descr="C:\Users\Dr. Rafael Ortiz Z\Desktop\4v26n07-13108314fig1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636912"/>
            <a:ext cx="4752528" cy="3384376"/>
          </a:xfrm>
          <a:prstGeom prst="rect">
            <a:avLst/>
          </a:prstGeom>
          <a:noFill/>
        </p:spPr>
      </p:pic>
      <p:pic>
        <p:nvPicPr>
          <p:cNvPr id="10" name="Picture 6" descr="http://www.otorrinoweb.com/_izquie/glosario/t/tarsorrafia_archivos/image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636912"/>
            <a:ext cx="4752528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. Rafael Ortiz Z\Documents\DonationCoder\ScreenshotCaptor\Screenshots\Screenshot - 09_02_2012 , 02_28_42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84784"/>
            <a:ext cx="3240360" cy="216024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rmAutofit/>
          </a:bodyPr>
          <a:lstStyle/>
          <a:p>
            <a:r>
              <a:rPr lang="es-MX" sz="2200" b="1" dirty="0" smtClean="0">
                <a:solidFill>
                  <a:schemeClr val="tx1"/>
                </a:solidFill>
                <a:latin typeface="+mn-lt"/>
              </a:rPr>
              <a:t>*QUERATOPATÍA ANIRÍDICA:</a:t>
            </a:r>
            <a:endParaRPr lang="es-MX" sz="2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7" name="Picture 3" descr="C:\Users\Dr. Rafael Ortiz Z\Documents\DonationCoder\ScreenshotCaptor\Screenshots\Screenshot - 09_02_2012 , 04_10_13 p.m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05064"/>
            <a:ext cx="6984776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r. Rafael Ortiz Z\Documents\DonationCoder\ScreenshotCaptor\Screenshots\Screenshot - 06_02_2012 , 06_48_13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3456384" cy="2304256"/>
          </a:xfrm>
          <a:prstGeom prst="rect">
            <a:avLst/>
          </a:prstGeom>
          <a:noFill/>
        </p:spPr>
      </p:pic>
      <p:pic>
        <p:nvPicPr>
          <p:cNvPr id="14339" name="Picture 3" descr="C:\Users\Dr. Rafael Ortiz Z\Documents\DonationCoder\ScreenshotCaptor\Screenshots\Screenshot - 06_02_2012 , 06_49_55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456384" cy="2304256"/>
          </a:xfrm>
          <a:prstGeom prst="rect">
            <a:avLst/>
          </a:prstGeom>
          <a:noFill/>
        </p:spPr>
      </p:pic>
      <p:pic>
        <p:nvPicPr>
          <p:cNvPr id="14340" name="Picture 4" descr="C:\Users\Dr. Rafael Ortiz Z\Documents\DonationCoder\ScreenshotCaptor\Screenshots\Screenshot - 06_02_2012 , 06_54_39 p.m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7072"/>
            <a:ext cx="3528392" cy="216024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/>
          </a:bodyPr>
          <a:lstStyle/>
          <a:p>
            <a:r>
              <a:rPr lang="es-MX" sz="2200" b="1" dirty="0" smtClean="0">
                <a:solidFill>
                  <a:schemeClr val="tx1"/>
                </a:solidFill>
                <a:latin typeface="+mn-lt"/>
              </a:rPr>
              <a:t>*GLAUCOMA:</a:t>
            </a:r>
            <a:endParaRPr lang="es-MX" sz="22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Screenshot - 21_12_2011 , 10_00_39 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576064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576063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Disc_3x%5b1%5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628800"/>
            <a:ext cx="576064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628800"/>
            <a:ext cx="578380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Screenshot - 21_12_2011 , 11_05_43 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628800"/>
            <a:ext cx="58326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Título"/>
          <p:cNvSpPr>
            <a:spLocks noGrp="1"/>
          </p:cNvSpPr>
          <p:nvPr>
            <p:ph type="title" idx="4294967295"/>
          </p:nvPr>
        </p:nvSpPr>
        <p:spPr>
          <a:xfrm>
            <a:off x="0" y="765175"/>
            <a:ext cx="8229600" cy="503238"/>
          </a:xfrm>
        </p:spPr>
        <p:txBody>
          <a:bodyPr>
            <a:normAutofit/>
          </a:bodyPr>
          <a:lstStyle/>
          <a:p>
            <a:r>
              <a:rPr lang="es-MX" sz="2200" b="1" dirty="0" smtClean="0">
                <a:solidFill>
                  <a:schemeClr val="tx1"/>
                </a:solidFill>
                <a:latin typeface="+mn-lt"/>
              </a:rPr>
              <a:t>*ANIRIDIA Y CATARATA:</a:t>
            </a:r>
            <a:endParaRPr lang="es-MX" sz="2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1628800"/>
            <a:ext cx="576064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381000" y="908720"/>
            <a:ext cx="8382000" cy="108012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Iris Artificial Customflex Intraocularlinsen del Dr. Schmidt</a:t>
            </a:r>
            <a:endParaRPr lang="es-MX" dirty="0"/>
          </a:p>
        </p:txBody>
      </p:sp>
      <p:pic>
        <p:nvPicPr>
          <p:cNvPr id="56321" name="Picture 1" descr="C:\Users\Dr. Rafael Ortiz Z\Documents\DonationCoder\ScreenshotCaptor\Screenshots\Screenshot - 09_02_2012 , 04_24_37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204864"/>
            <a:ext cx="3888432" cy="4464496"/>
          </a:xfrm>
          <a:prstGeom prst="rect">
            <a:avLst/>
          </a:prstGeom>
          <a:noFill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9243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ANTECEDENTES:</a:t>
            </a:r>
          </a:p>
          <a:p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-Asociación Española para Aniridia: 400 afectados censados.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-Brusa y Toricelli 1953: Asociación Aniridia/Wilms.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-Muller 1964 (WAGR): 6 casos de aniridia entre 440 pacientes </a:t>
            </a:r>
          </a:p>
          <a:p>
            <a:pPr>
              <a:buNone/>
            </a:pPr>
            <a:r>
              <a:rPr lang="es-MX" sz="2200" dirty="0" smtClean="0"/>
              <a:t>                                            c/tumor de Wilms y 4 de ellos c/RM.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 Riccardi et al 1978: 3 casos c/deleción 11p113.</a:t>
            </a:r>
          </a:p>
          <a:p>
            <a:pPr>
              <a:buNone/>
            </a:pPr>
            <a:r>
              <a:rPr lang="es-MX" sz="2200" dirty="0" smtClean="0"/>
              <a:t>                                       “Sx. de micro-deleción cromosómica”.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-Solo se han reportado 100 casos c/Sx. WAGR.</a:t>
            </a:r>
          </a:p>
          <a:p>
            <a:endParaRPr lang="es-MX" sz="2200" b="1" dirty="0" smtClean="0"/>
          </a:p>
          <a:p>
            <a:pPr>
              <a:buNone/>
            </a:pP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521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-Holanda (Tiller et al): 33 casos de una familia en 4 generaciones. </a:t>
            </a:r>
          </a:p>
          <a:p>
            <a:pPr>
              <a:buNone/>
            </a:pPr>
            <a:r>
              <a:rPr lang="es-MX" sz="2200" dirty="0" smtClean="0"/>
              <a:t>                      </a:t>
            </a:r>
          </a:p>
          <a:p>
            <a:pPr>
              <a:buNone/>
            </a:pPr>
            <a:r>
              <a:rPr lang="es-MX" sz="2200" i="1" dirty="0" smtClean="0"/>
              <a:t>   Parcial (2)</a:t>
            </a:r>
          </a:p>
          <a:p>
            <a:pPr>
              <a:buNone/>
            </a:pPr>
            <a:r>
              <a:rPr lang="es-MX" sz="2200" i="1" dirty="0" smtClean="0"/>
              <a:t>   Total (30)</a:t>
            </a:r>
          </a:p>
          <a:p>
            <a:pPr>
              <a:buNone/>
            </a:pPr>
            <a:r>
              <a:rPr lang="es-MX" sz="2200" i="1" dirty="0" smtClean="0"/>
              <a:t>   Sx. WAGR (1)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-Canadá (Goven et al): 77 casos de aniridia descendientes de mujer</a:t>
            </a:r>
          </a:p>
          <a:p>
            <a:pPr>
              <a:buNone/>
            </a:pPr>
            <a:r>
              <a:rPr lang="es-MX" sz="2200" dirty="0" smtClean="0"/>
              <a:t>                                               que nació en 1824. 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-Suecia y Noruega: 181 pacientes c/aniridia (123/58). 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-Reino Unido (Robinson et al): 125 pacientes  de aniridia.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i="1" dirty="0" smtClean="0">
                <a:sym typeface="Wingdings" pitchFamily="2" charset="2"/>
              </a:rPr>
              <a:t>   E</a:t>
            </a:r>
            <a:r>
              <a:rPr lang="es-MX" sz="2200" i="1" dirty="0" smtClean="0"/>
              <a:t>sporádica (74) </a:t>
            </a:r>
          </a:p>
          <a:p>
            <a:pPr>
              <a:buNone/>
            </a:pPr>
            <a:r>
              <a:rPr lang="es-MX" sz="2200" i="1" dirty="0" smtClean="0"/>
              <a:t>   Familiar (24) </a:t>
            </a:r>
          </a:p>
          <a:p>
            <a:pPr>
              <a:buNone/>
            </a:pPr>
            <a:r>
              <a:rPr lang="es-MX" sz="2200" i="1" dirty="0" smtClean="0"/>
              <a:t>   Sx. WAGR (14) </a:t>
            </a:r>
          </a:p>
          <a:p>
            <a:pPr>
              <a:buNone/>
            </a:pPr>
            <a:r>
              <a:rPr lang="es-MX" sz="2200" i="1" dirty="0" smtClean="0"/>
              <a:t>   Otras malformaciones (13)</a:t>
            </a:r>
          </a:p>
          <a:p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363272" cy="5809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*JUSTIFICACIÓN:</a:t>
            </a:r>
          </a:p>
          <a:p>
            <a:pPr algn="just">
              <a:buNone/>
            </a:pPr>
            <a:endParaRPr lang="es-MX" sz="2300" dirty="0" smtClean="0"/>
          </a:p>
          <a:p>
            <a:pPr algn="just"/>
            <a:r>
              <a:rPr lang="es-MX" sz="2200" dirty="0" smtClean="0"/>
              <a:t>Ya que </a:t>
            </a:r>
            <a:r>
              <a:rPr lang="es-MX" sz="2200" dirty="0" smtClean="0"/>
              <a:t>la </a:t>
            </a:r>
            <a:r>
              <a:rPr lang="es-MX" sz="2200" dirty="0" smtClean="0"/>
              <a:t>aniridia</a:t>
            </a:r>
            <a:r>
              <a:rPr lang="es-MX" sz="2200" dirty="0" smtClean="0"/>
              <a:t> es </a:t>
            </a:r>
            <a:r>
              <a:rPr lang="es-MX" sz="2200" dirty="0" smtClean="0"/>
              <a:t>un desorden </a:t>
            </a:r>
            <a:r>
              <a:rPr lang="es-MX" sz="2200" dirty="0" smtClean="0"/>
              <a:t>pan-ocular, </a:t>
            </a:r>
            <a:r>
              <a:rPr lang="es-MX" sz="2200" dirty="0" smtClean="0"/>
              <a:t>el grado </a:t>
            </a:r>
            <a:r>
              <a:rPr lang="es-MX" sz="2200" dirty="0" smtClean="0"/>
              <a:t>               de afección varia </a:t>
            </a:r>
            <a:r>
              <a:rPr lang="es-MX" sz="2200" dirty="0" smtClean="0"/>
              <a:t>s/relación al grado de hipoplasia del </a:t>
            </a:r>
            <a:r>
              <a:rPr lang="es-MX" sz="2200" dirty="0" smtClean="0"/>
              <a:t>iris. </a:t>
            </a:r>
          </a:p>
          <a:p>
            <a:pPr algn="just">
              <a:buNone/>
            </a:pPr>
            <a:r>
              <a:rPr lang="es-MX" sz="2200" dirty="0" smtClean="0"/>
              <a:t> </a:t>
            </a:r>
            <a:r>
              <a:rPr lang="es-MX" sz="2200" dirty="0" smtClean="0"/>
              <a:t>   </a:t>
            </a:r>
            <a:r>
              <a:rPr lang="es-MX" sz="2200" dirty="0" smtClean="0"/>
              <a:t>(</a:t>
            </a:r>
            <a:r>
              <a:rPr lang="es-MX" sz="2200" dirty="0" smtClean="0"/>
              <a:t>Elsas et al).</a:t>
            </a:r>
          </a:p>
          <a:p>
            <a:pPr algn="just">
              <a:buNone/>
            </a:pPr>
            <a:endParaRPr lang="es-MX" sz="2200" dirty="0" smtClean="0"/>
          </a:p>
          <a:p>
            <a:pPr algn="just"/>
            <a:r>
              <a:rPr lang="es-MX" sz="2200" dirty="0"/>
              <a:t>Existe gran variabilidad en el fenotipo (Ferrel et al) lo que </a:t>
            </a:r>
          </a:p>
          <a:p>
            <a:pPr marL="109728" indent="0" algn="just">
              <a:buNone/>
            </a:pPr>
            <a:r>
              <a:rPr lang="es-MX" sz="2200" dirty="0" smtClean="0"/>
              <a:t>    apoya </a:t>
            </a:r>
            <a:r>
              <a:rPr lang="es-MX" sz="2200" dirty="0"/>
              <a:t>la hipótesis de una enfermedad neuro-ectodérmica </a:t>
            </a:r>
            <a:r>
              <a:rPr lang="es-MX" sz="2200" dirty="0" smtClean="0"/>
              <a:t>  </a:t>
            </a:r>
          </a:p>
          <a:p>
            <a:pPr marL="109728" indent="0" algn="just">
              <a:buNone/>
            </a:pPr>
            <a:r>
              <a:rPr lang="es-MX" sz="2200" dirty="0"/>
              <a:t> </a:t>
            </a:r>
            <a:r>
              <a:rPr lang="es-MX" sz="2200" dirty="0" smtClean="0"/>
              <a:t>   con defectos </a:t>
            </a:r>
            <a:r>
              <a:rPr lang="es-MX" sz="2200" dirty="0"/>
              <a:t>en las 3 porciones de la cresta neural</a:t>
            </a:r>
            <a:r>
              <a:rPr lang="es-MX" sz="2200" dirty="0" smtClean="0"/>
              <a:t>.</a:t>
            </a:r>
          </a:p>
          <a:p>
            <a:pPr marL="109728" indent="0" algn="just">
              <a:buNone/>
            </a:pPr>
            <a:endParaRPr lang="es-MX" sz="2200" dirty="0" smtClean="0"/>
          </a:p>
          <a:p>
            <a:pPr algn="just"/>
            <a:r>
              <a:rPr lang="es-MX" sz="2200" dirty="0" smtClean="0"/>
              <a:t>Conociendo las </a:t>
            </a:r>
            <a:r>
              <a:rPr lang="es-MX" sz="2200" dirty="0" smtClean="0"/>
              <a:t>deleciones</a:t>
            </a:r>
            <a:r>
              <a:rPr lang="es-MX" sz="2200" dirty="0" smtClean="0"/>
              <a:t> que pueden incluir al </a:t>
            </a:r>
            <a:r>
              <a:rPr lang="es-MX" sz="2200" dirty="0" smtClean="0"/>
              <a:t>gen del tumor de </a:t>
            </a:r>
            <a:r>
              <a:rPr lang="es-MX" sz="2200" dirty="0" smtClean="0"/>
              <a:t>Wilms</a:t>
            </a:r>
            <a:r>
              <a:rPr lang="es-MX" sz="2200" dirty="0" smtClean="0"/>
              <a:t>, se estima en </a:t>
            </a:r>
            <a:r>
              <a:rPr lang="es-MX" sz="2200" dirty="0" smtClean="0"/>
              <a:t>aniridia</a:t>
            </a:r>
            <a:r>
              <a:rPr lang="es-MX" sz="2200" dirty="0" smtClean="0"/>
              <a:t> un RR de 67% </a:t>
            </a:r>
            <a:r>
              <a:rPr lang="es-MX" sz="2200" dirty="0" smtClean="0"/>
              <a:t>con IC 8.1-24.1</a:t>
            </a:r>
          </a:p>
          <a:p>
            <a:pPr algn="just">
              <a:buNone/>
            </a:pPr>
            <a:r>
              <a:rPr lang="es-MX" sz="2200" dirty="0" smtClean="0"/>
              <a:t> </a:t>
            </a:r>
            <a:r>
              <a:rPr lang="es-MX" sz="2200" dirty="0" smtClean="0"/>
              <a:t>   para </a:t>
            </a:r>
            <a:r>
              <a:rPr lang="es-MX" sz="2200" dirty="0" smtClean="0"/>
              <a:t>este Tumor (</a:t>
            </a:r>
            <a:r>
              <a:rPr lang="es-MX" sz="2200" dirty="0" smtClean="0"/>
              <a:t>Grosenkov</a:t>
            </a:r>
            <a:r>
              <a:rPr lang="es-MX" sz="2200" dirty="0" smtClean="0"/>
              <a:t> et al).</a:t>
            </a:r>
          </a:p>
          <a:p>
            <a:pPr marL="109728" indent="0" algn="just"/>
            <a:endParaRPr lang="es-MX" sz="2300" dirty="0" smtClean="0"/>
          </a:p>
          <a:p>
            <a:pPr algn="just">
              <a:buNone/>
            </a:pPr>
            <a:r>
              <a:rPr lang="es-MX" sz="2300" dirty="0" smtClean="0"/>
              <a:t>  </a:t>
            </a:r>
            <a:endParaRPr lang="es-MX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620688"/>
            <a:ext cx="8424936" cy="595384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es-MX" sz="2200" dirty="0" smtClean="0"/>
          </a:p>
          <a:p>
            <a:pPr algn="just"/>
            <a:r>
              <a:rPr lang="es-MX" sz="2400" dirty="0" smtClean="0"/>
              <a:t>Por estudios de genética molecular (</a:t>
            </a:r>
            <a:r>
              <a:rPr lang="es-MX" sz="2400" dirty="0" smtClean="0"/>
              <a:t>Hanson</a:t>
            </a:r>
            <a:r>
              <a:rPr lang="es-MX" sz="2400" dirty="0" smtClean="0"/>
              <a:t> </a:t>
            </a:r>
            <a:r>
              <a:rPr lang="es-MX" sz="2400" dirty="0" smtClean="0"/>
              <a:t>et. al</a:t>
            </a:r>
            <a:r>
              <a:rPr lang="es-MX" sz="2400" dirty="0" smtClean="0"/>
              <a:t>), </a:t>
            </a:r>
            <a:r>
              <a:rPr lang="es-MX" sz="2400" dirty="0" smtClean="0"/>
              <a:t>concluyen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   que la </a:t>
            </a:r>
            <a:r>
              <a:rPr lang="es-MX" sz="2400" dirty="0" smtClean="0"/>
              <a:t>mutación </a:t>
            </a:r>
            <a:r>
              <a:rPr lang="es-MX" sz="2400" dirty="0" smtClean="0"/>
              <a:t>del gen </a:t>
            </a:r>
            <a:r>
              <a:rPr lang="es-MX" sz="2400" dirty="0" smtClean="0"/>
              <a:t>PAX6 (</a:t>
            </a:r>
            <a:r>
              <a:rPr lang="es-MX" sz="2400" dirty="0" smtClean="0"/>
              <a:t>haplo</a:t>
            </a:r>
            <a:r>
              <a:rPr lang="es-MX" sz="2400" dirty="0" smtClean="0"/>
              <a:t>-insuficiencia) es la</a:t>
            </a:r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  alteración principal </a:t>
            </a:r>
            <a:r>
              <a:rPr lang="es-MX" sz="2400" dirty="0" smtClean="0"/>
              <a:t>responsable de </a:t>
            </a:r>
            <a:r>
              <a:rPr lang="es-MX" sz="2400" dirty="0" smtClean="0"/>
              <a:t>las variables fenotípicas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  </a:t>
            </a:r>
            <a:r>
              <a:rPr lang="es-MX" sz="2400" dirty="0" smtClean="0"/>
              <a:t>inter </a:t>
            </a:r>
            <a:r>
              <a:rPr lang="es-MX" sz="2400" dirty="0" smtClean="0"/>
              <a:t>e </a:t>
            </a:r>
            <a:r>
              <a:rPr lang="es-MX" sz="2400" dirty="0" smtClean="0"/>
              <a:t>intrafamiliares</a:t>
            </a:r>
            <a:r>
              <a:rPr lang="es-MX" sz="2400" dirty="0" smtClean="0"/>
              <a:t>.</a:t>
            </a:r>
          </a:p>
          <a:p>
            <a:pPr algn="just">
              <a:buNone/>
            </a:pPr>
            <a:endParaRPr lang="es-MX" sz="2400" dirty="0" smtClean="0"/>
          </a:p>
          <a:p>
            <a:pPr algn="just"/>
            <a:r>
              <a:rPr lang="es-MX" sz="2400" dirty="0"/>
              <a:t>El diagnóstico de W.A.G.R se realiza </a:t>
            </a:r>
            <a:r>
              <a:rPr lang="es-MX" sz="2400" dirty="0" smtClean="0"/>
              <a:t>con cariotipo </a:t>
            </a:r>
            <a:r>
              <a:rPr lang="es-MX" sz="2400" dirty="0"/>
              <a:t>y FISH </a:t>
            </a:r>
            <a:r>
              <a:rPr lang="es-MX" sz="2400" dirty="0" smtClean="0"/>
              <a:t>del cromosoma </a:t>
            </a:r>
            <a:r>
              <a:rPr lang="es-MX" sz="2400" dirty="0"/>
              <a:t>11p13, y se establece clínicamente por </a:t>
            </a:r>
            <a:r>
              <a:rPr lang="es-MX" sz="2400" dirty="0"/>
              <a:t>aniridia</a:t>
            </a:r>
            <a:r>
              <a:rPr lang="es-MX" sz="2400" dirty="0"/>
              <a:t> </a:t>
            </a:r>
            <a:r>
              <a:rPr lang="es-MX" sz="2400" dirty="0" smtClean="0"/>
              <a:t>con </a:t>
            </a:r>
            <a:r>
              <a:rPr lang="es-MX" sz="2400" dirty="0"/>
              <a:t>cualquiera de las asociaciones del </a:t>
            </a:r>
            <a:r>
              <a:rPr lang="es-MX" sz="2400" dirty="0" smtClean="0"/>
              <a:t>acrónimo</a:t>
            </a:r>
            <a:r>
              <a:rPr lang="es-MX" sz="2400" dirty="0" smtClean="0"/>
              <a:t>.</a:t>
            </a:r>
          </a:p>
          <a:p>
            <a:pPr algn="just"/>
            <a:endParaRPr lang="es-MX" sz="2400" dirty="0" smtClean="0"/>
          </a:p>
          <a:p>
            <a:pPr algn="just"/>
            <a:r>
              <a:rPr lang="es-MX" sz="2400" dirty="0" smtClean="0"/>
              <a:t>En México se reportan solo 2 estudios de </a:t>
            </a:r>
            <a:r>
              <a:rPr lang="es-MX" sz="2400" dirty="0" smtClean="0"/>
              <a:t>genética:</a:t>
            </a:r>
          </a:p>
          <a:p>
            <a:pPr algn="just"/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  1) </a:t>
            </a:r>
            <a:r>
              <a:rPr lang="es-MX" sz="2400" dirty="0" smtClean="0"/>
              <a:t>Deleciones</a:t>
            </a:r>
            <a:r>
              <a:rPr lang="es-MX" sz="2400" dirty="0" smtClean="0"/>
              <a:t> </a:t>
            </a:r>
            <a:r>
              <a:rPr lang="es-MX" sz="2400" dirty="0" smtClean="0"/>
              <a:t>intragénicas</a:t>
            </a:r>
            <a:r>
              <a:rPr lang="es-MX" sz="2400" dirty="0" smtClean="0"/>
              <a:t> del gen PAX6 en pacientes  </a:t>
            </a:r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      mexicanos con </a:t>
            </a:r>
            <a:r>
              <a:rPr lang="es-MX" sz="2400" dirty="0" smtClean="0"/>
              <a:t>aniridia</a:t>
            </a:r>
            <a:r>
              <a:rPr lang="es-MX" sz="2400" dirty="0" smtClean="0"/>
              <a:t> congénita.</a:t>
            </a:r>
          </a:p>
          <a:p>
            <a:pPr algn="just">
              <a:buNone/>
            </a:pP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  2) Análisis Molecular de gen PAX6 en pacientes mexicanos con </a:t>
            </a:r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      </a:t>
            </a:r>
            <a:r>
              <a:rPr lang="es-MX" sz="2400" dirty="0" smtClean="0"/>
              <a:t>aniridia</a:t>
            </a:r>
            <a:r>
              <a:rPr lang="es-MX" sz="2400" dirty="0" smtClean="0"/>
              <a:t> congénita. Reporte de 4 nuevas mutaciones.</a:t>
            </a:r>
            <a:endParaRPr lang="es-MX" sz="2400" dirty="0" smtClean="0"/>
          </a:p>
          <a:p>
            <a:pPr>
              <a:buNone/>
            </a:pP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ANIRIDIA: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fontScale="62500" lnSpcReduction="20000"/>
          </a:bodyPr>
          <a:lstStyle/>
          <a:p>
            <a:r>
              <a:rPr lang="es-MX" sz="3000" dirty="0" smtClean="0"/>
              <a:t>Griego: Ausencia de Iris.</a:t>
            </a:r>
          </a:p>
          <a:p>
            <a:endParaRPr lang="es-MX" sz="3000" dirty="0" smtClean="0"/>
          </a:p>
          <a:p>
            <a:r>
              <a:rPr lang="es-MX" sz="3000" dirty="0" smtClean="0"/>
              <a:t>Barrata (Aniridia) 1918.</a:t>
            </a:r>
          </a:p>
          <a:p>
            <a:endParaRPr lang="es-MX" sz="3000" dirty="0" smtClean="0"/>
          </a:p>
          <a:p>
            <a:r>
              <a:rPr lang="es-MX" sz="3000" dirty="0" smtClean="0"/>
              <a:t>Muller (WAGR) 1964.</a:t>
            </a:r>
          </a:p>
          <a:p>
            <a:endParaRPr lang="es-MX" sz="3000" dirty="0" smtClean="0"/>
          </a:p>
          <a:p>
            <a:r>
              <a:rPr lang="es-MX" sz="3000" dirty="0" smtClean="0"/>
              <a:t>Anomalía del desarrollo rara.</a:t>
            </a:r>
          </a:p>
          <a:p>
            <a:pPr>
              <a:buNone/>
            </a:pPr>
            <a:endParaRPr lang="es-MX" sz="3000" dirty="0" smtClean="0"/>
          </a:p>
          <a:p>
            <a:pPr>
              <a:buNone/>
            </a:pPr>
            <a:r>
              <a:rPr lang="es-MX" sz="3000" dirty="0" smtClean="0"/>
              <a:t>   -2/3 familiares (</a:t>
            </a:r>
            <a:r>
              <a:rPr lang="es-MX" sz="3000" dirty="0" smtClean="0"/>
              <a:t>AD/AR).</a:t>
            </a:r>
            <a:endParaRPr lang="es-MX" sz="3000" dirty="0" smtClean="0"/>
          </a:p>
          <a:p>
            <a:pPr>
              <a:buNone/>
            </a:pPr>
            <a:r>
              <a:rPr lang="es-MX" sz="3000" dirty="0" smtClean="0"/>
              <a:t>   -1/3 esporádica.</a:t>
            </a:r>
          </a:p>
          <a:p>
            <a:endParaRPr lang="es-MX" sz="3000" dirty="0" smtClean="0"/>
          </a:p>
          <a:p>
            <a:r>
              <a:rPr lang="es-MX" sz="3000" dirty="0" smtClean="0"/>
              <a:t>Aniridia: 1/64 000 a 1/96 000.</a:t>
            </a:r>
          </a:p>
          <a:p>
            <a:endParaRPr lang="es-MX" sz="3000" dirty="0" smtClean="0"/>
          </a:p>
          <a:p>
            <a:r>
              <a:rPr lang="es-MX" sz="3000" dirty="0" smtClean="0"/>
              <a:t>WAGR: 1/100 000.</a:t>
            </a:r>
          </a:p>
          <a:p>
            <a:endParaRPr lang="es-MX" sz="3000" dirty="0" smtClean="0"/>
          </a:p>
          <a:p>
            <a:r>
              <a:rPr lang="es-MX" sz="3000" dirty="0" smtClean="0"/>
              <a:t>S/predomino de raza o sexo.</a:t>
            </a:r>
          </a:p>
          <a:p>
            <a:endParaRPr lang="es-MX" sz="3000" dirty="0" smtClean="0"/>
          </a:p>
          <a:p>
            <a:r>
              <a:rPr lang="es-MX" sz="3000" dirty="0" smtClean="0"/>
              <a:t>Anormalidad de úvea anterior </a:t>
            </a:r>
          </a:p>
          <a:p>
            <a:pPr>
              <a:buNone/>
            </a:pPr>
            <a:r>
              <a:rPr lang="es-MX" sz="3000" dirty="0" smtClean="0"/>
              <a:t>     c/compromiso panocular.</a:t>
            </a:r>
          </a:p>
          <a:p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692696"/>
            <a:ext cx="3707904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708920"/>
            <a:ext cx="377991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653136"/>
            <a:ext cx="370790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837280"/>
          </a:xfrm>
        </p:spPr>
        <p:txBody>
          <a:bodyPr/>
          <a:lstStyle/>
          <a:p>
            <a:pPr algn="just">
              <a:buNone/>
            </a:pPr>
            <a:r>
              <a:rPr lang="es-MX" sz="2200" b="1" dirty="0" smtClean="0"/>
              <a:t>*OBJETIVO GENERAL: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   -Determinar las características clínicas oftalmológicas y </a:t>
            </a:r>
          </a:p>
          <a:p>
            <a:pPr algn="just">
              <a:buNone/>
            </a:pPr>
            <a:r>
              <a:rPr lang="es-MX" sz="2200" dirty="0" smtClean="0"/>
              <a:t>     sistémicas de los casos de Aniridia en esta familia atendidos </a:t>
            </a:r>
          </a:p>
          <a:p>
            <a:pPr algn="just">
              <a:buNone/>
            </a:pPr>
            <a:r>
              <a:rPr lang="es-MX" sz="2200" dirty="0" smtClean="0"/>
              <a:t>     en el Servicio de Oftalmología del  C.I.D.O.C.S de Culiacán </a:t>
            </a:r>
          </a:p>
          <a:p>
            <a:pPr algn="just">
              <a:buNone/>
            </a:pPr>
            <a:r>
              <a:rPr lang="es-MX" sz="2200" dirty="0" smtClean="0"/>
              <a:t>     Sinaloa.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b="1" dirty="0" smtClean="0"/>
              <a:t>*OBJETIVOS ESPECIFICOS: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  1)  Describir las herramientas de diagnóstico utilizadas para </a:t>
            </a:r>
          </a:p>
          <a:p>
            <a:pPr algn="just">
              <a:buNone/>
            </a:pPr>
            <a:r>
              <a:rPr lang="es-MX" sz="2200" dirty="0" smtClean="0"/>
              <a:t>       definir la enfermedad, tanto en los casos con Aniridia como </a:t>
            </a:r>
          </a:p>
          <a:p>
            <a:pPr algn="just">
              <a:buNone/>
            </a:pPr>
            <a:r>
              <a:rPr lang="es-MX" sz="2200" dirty="0" smtClean="0"/>
              <a:t>       en el Síndrome de WAGR (Biomicroscopia, Fotografías del </a:t>
            </a:r>
          </a:p>
          <a:p>
            <a:pPr algn="just">
              <a:buNone/>
            </a:pPr>
            <a:r>
              <a:rPr lang="es-MX" sz="2200" dirty="0" smtClean="0"/>
              <a:t>       ojo, Gonioscopia,  ultrabiomicroscopia, Ultrasonido Renal ó </a:t>
            </a:r>
          </a:p>
          <a:p>
            <a:pPr algn="just">
              <a:buNone/>
            </a:pPr>
            <a:r>
              <a:rPr lang="es-MX" sz="2200" dirty="0" smtClean="0"/>
              <a:t>       TAC Renal y biopsia).</a:t>
            </a: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58098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200" dirty="0" smtClean="0"/>
              <a:t>2) Realizar una descripción de los hallazgos clínicos y paraclínicos           </a:t>
            </a:r>
          </a:p>
          <a:p>
            <a:pPr algn="just">
              <a:buNone/>
            </a:pPr>
            <a:r>
              <a:rPr lang="es-MX" sz="2200" dirty="0" smtClean="0"/>
              <a:t>     de los casos expuestos (tipo de aniridia clínica, presencia de </a:t>
            </a:r>
          </a:p>
          <a:p>
            <a:pPr algn="just">
              <a:buNone/>
            </a:pPr>
            <a:r>
              <a:rPr lang="es-MX" sz="2200" dirty="0" smtClean="0"/>
              <a:t>     glaucoma, leucoma corneal, catarata o luxación de cristalino, </a:t>
            </a:r>
          </a:p>
          <a:p>
            <a:pPr algn="just">
              <a:buNone/>
            </a:pPr>
            <a:r>
              <a:rPr lang="es-MX" sz="2200" dirty="0" smtClean="0"/>
              <a:t>     gonioscopia, nistagmos, nervio óptico, fóvea y reportes de             </a:t>
            </a:r>
          </a:p>
          <a:p>
            <a:pPr algn="just">
              <a:buNone/>
            </a:pPr>
            <a:r>
              <a:rPr lang="es-MX" sz="2200" dirty="0" smtClean="0"/>
              <a:t>     estudios empleados).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3) Describir las estrategias terapéuticas que pueden  usarse    </a:t>
            </a:r>
          </a:p>
          <a:p>
            <a:pPr algn="just">
              <a:buNone/>
            </a:pPr>
            <a:r>
              <a:rPr lang="es-MX" sz="2200" dirty="0" smtClean="0"/>
              <a:t>     para el manejo de estos casos, según las estructuras oculares </a:t>
            </a:r>
          </a:p>
          <a:p>
            <a:pPr algn="just">
              <a:buNone/>
            </a:pPr>
            <a:r>
              <a:rPr lang="es-MX" sz="2200" dirty="0" smtClean="0"/>
              <a:t>     afectadas (cornea, iris, ángulo irido-corneal y cristalino).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4) Determinar el rango de agudeza visual de </a:t>
            </a:r>
            <a:r>
              <a:rPr lang="es-MX" sz="2200" dirty="0" smtClean="0"/>
              <a:t>nuestros </a:t>
            </a:r>
            <a:r>
              <a:rPr lang="es-MX" sz="2200" dirty="0" smtClean="0"/>
              <a:t>pacientes </a:t>
            </a:r>
          </a:p>
          <a:p>
            <a:pPr algn="just">
              <a:buNone/>
            </a:pPr>
            <a:r>
              <a:rPr lang="es-MX" sz="2200" dirty="0" smtClean="0"/>
              <a:t>     con aniridia.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5) Determinar por edad y sexo la frecuencia de aniridia.</a:t>
            </a: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81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dirty="0" smtClean="0"/>
              <a:t>6) Determinar el rango de PIO en los pacientes de esta familia </a:t>
            </a:r>
          </a:p>
          <a:p>
            <a:pPr>
              <a:buNone/>
            </a:pPr>
            <a:r>
              <a:rPr lang="es-MX" sz="2200" dirty="0" smtClean="0"/>
              <a:t>     con aniridia.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7) Determinar de acuerdo a la clasificación de aniridia  </a:t>
            </a:r>
          </a:p>
          <a:p>
            <a:pPr>
              <a:buNone/>
            </a:pPr>
            <a:r>
              <a:rPr lang="es-MX" sz="2200" dirty="0" smtClean="0"/>
              <a:t>     (por herencia) el tipo de aniridia de esta familia.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8) Determinar mediante estudio genético la presencia o </a:t>
            </a:r>
          </a:p>
          <a:p>
            <a:pPr>
              <a:buNone/>
            </a:pPr>
            <a:r>
              <a:rPr lang="es-MX" sz="2200" dirty="0" smtClean="0"/>
              <a:t>     ausencia del gen PAX6 y la búsqueda de deleción por </a:t>
            </a:r>
          </a:p>
          <a:p>
            <a:pPr>
              <a:buNone/>
            </a:pPr>
            <a:r>
              <a:rPr lang="es-MX" sz="2200" dirty="0" smtClean="0"/>
              <a:t>     FISH del cromosoma 11.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9) Describir la estrategia de seguimiento a emplear en los casos </a:t>
            </a:r>
          </a:p>
          <a:p>
            <a:pPr>
              <a:buNone/>
            </a:pPr>
            <a:r>
              <a:rPr lang="es-MX" sz="2200" dirty="0" smtClean="0"/>
              <a:t>     de aniridia de acuerdo a la Asociación Española para el </a:t>
            </a:r>
          </a:p>
          <a:p>
            <a:pPr>
              <a:buNone/>
            </a:pPr>
            <a:r>
              <a:rPr lang="es-MX" sz="2200" dirty="0" smtClean="0"/>
              <a:t>     estudio de la aniridia y la Asociación Internacional para el </a:t>
            </a:r>
          </a:p>
          <a:p>
            <a:pPr>
              <a:buNone/>
            </a:pPr>
            <a:r>
              <a:rPr lang="es-MX" sz="2200" dirty="0" smtClean="0"/>
              <a:t>     Síndrome de WAGR.</a:t>
            </a: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MX" sz="2200" b="1" dirty="0" smtClean="0"/>
              <a:t>*MATERIAL Y METODOS:</a:t>
            </a:r>
          </a:p>
          <a:p>
            <a:pPr>
              <a:buNone/>
            </a:pPr>
            <a:endParaRPr lang="es-MX" sz="2200" b="1" dirty="0" smtClean="0"/>
          </a:p>
          <a:p>
            <a:r>
              <a:rPr lang="es-MX" sz="2200" b="1" dirty="0" smtClean="0"/>
              <a:t>UNIVERSO DE ESTUDIO:</a:t>
            </a:r>
          </a:p>
          <a:p>
            <a:pPr>
              <a:buNone/>
            </a:pPr>
            <a:endParaRPr lang="es-MX" sz="2200" b="1" dirty="0" smtClean="0"/>
          </a:p>
          <a:p>
            <a:pPr algn="just">
              <a:buNone/>
            </a:pPr>
            <a:r>
              <a:rPr lang="es-MX" sz="2400" dirty="0" smtClean="0"/>
              <a:t>  </a:t>
            </a:r>
            <a:r>
              <a:rPr lang="es-MX" sz="2200" dirty="0" smtClean="0"/>
              <a:t>De 6, 500 pacientes que se presentaron en consulta externa de </a:t>
            </a:r>
          </a:p>
          <a:p>
            <a:pPr algn="just">
              <a:buNone/>
            </a:pPr>
            <a:r>
              <a:rPr lang="es-MX" sz="2200" dirty="0" smtClean="0"/>
              <a:t>  primera vez en el Servicio de Oftalmología del C.I.D.O.C.S de </a:t>
            </a:r>
          </a:p>
          <a:p>
            <a:pPr algn="just">
              <a:buNone/>
            </a:pPr>
            <a:r>
              <a:rPr lang="es-MX" sz="2200" dirty="0" smtClean="0"/>
              <a:t>  Culiacán Sinaloa en el 2009 se encontraron 6 miembros de </a:t>
            </a:r>
          </a:p>
          <a:p>
            <a:pPr algn="just">
              <a:buNone/>
            </a:pPr>
            <a:r>
              <a:rPr lang="es-MX" sz="2200" dirty="0" smtClean="0"/>
              <a:t>  una familia con Aniridia. </a:t>
            </a:r>
          </a:p>
          <a:p>
            <a:pPr>
              <a:buNone/>
            </a:pPr>
            <a:endParaRPr lang="es-MX" sz="2200" dirty="0" smtClean="0"/>
          </a:p>
          <a:p>
            <a:r>
              <a:rPr lang="es-MX" sz="2200" b="1" dirty="0" smtClean="0"/>
              <a:t>TAXONOMIA: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  Estudio observacional, descriptivo, longitudinal y retrospectivo.</a:t>
            </a:r>
          </a:p>
          <a:p>
            <a:pPr>
              <a:buNone/>
            </a:pPr>
            <a:endParaRPr lang="es-MX" sz="2200" dirty="0" smtClean="0"/>
          </a:p>
          <a:p>
            <a:r>
              <a:rPr lang="es-MX" sz="2200" b="1" dirty="0" smtClean="0"/>
              <a:t>DISEÑO DEL ESTUDIO:</a:t>
            </a:r>
          </a:p>
          <a:p>
            <a:pPr>
              <a:buNone/>
            </a:pPr>
            <a:r>
              <a:rPr lang="es-MX" sz="2200" dirty="0" smtClean="0"/>
              <a:t>  </a:t>
            </a:r>
          </a:p>
          <a:p>
            <a:pPr>
              <a:buNone/>
            </a:pPr>
            <a:r>
              <a:rPr lang="es-MX" sz="2200" dirty="0" smtClean="0"/>
              <a:t>   Reporte de Casos.</a:t>
            </a:r>
          </a:p>
          <a:p>
            <a:pPr>
              <a:buNone/>
            </a:pP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81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*VARIABLES DEL ESTUDIO: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12776"/>
            <a:ext cx="61436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6181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81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*VARIABLES DEL ESTUDIO:</a:t>
            </a:r>
            <a:endParaRPr lang="es-MX" sz="22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6"/>
            <a:ext cx="616817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61926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/>
          <a:lstStyle/>
          <a:p>
            <a:r>
              <a:rPr lang="es-MX" sz="2200" b="1" dirty="0" smtClean="0"/>
              <a:t>DEFINICIÓN DE CASOS:</a:t>
            </a:r>
          </a:p>
          <a:p>
            <a:pPr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Para Aniridia:</a:t>
            </a:r>
          </a:p>
          <a:p>
            <a:pPr algn="just">
              <a:buNone/>
            </a:pPr>
            <a:endParaRPr lang="es-MX" sz="2200" dirty="0" smtClean="0"/>
          </a:p>
          <a:p>
            <a:pPr algn="ctr">
              <a:buNone/>
            </a:pPr>
            <a:r>
              <a:rPr lang="es-MX" sz="2200" dirty="0" smtClean="0"/>
              <a:t>Se baso en la exploración oftalmológica que revelo aniridia, </a:t>
            </a:r>
          </a:p>
          <a:p>
            <a:pPr algn="ctr">
              <a:buNone/>
            </a:pPr>
            <a:r>
              <a:rPr lang="es-MX" sz="2200" dirty="0" smtClean="0"/>
              <a:t>junto a otras alteraciones oculares, aunado a diferentes patrones </a:t>
            </a:r>
          </a:p>
          <a:p>
            <a:pPr algn="ctr">
              <a:buNone/>
            </a:pPr>
            <a:r>
              <a:rPr lang="es-MX" sz="2200" dirty="0" smtClean="0"/>
              <a:t>de herencia orientados por clínica y corroborados por las </a:t>
            </a:r>
          </a:p>
          <a:p>
            <a:pPr algn="ctr">
              <a:buNone/>
            </a:pPr>
            <a:r>
              <a:rPr lang="es-MX" sz="2200" dirty="0" smtClean="0"/>
              <a:t>alteraciones del gen PAX6 en el cromosoma 11p13 (loci AN 2)  </a:t>
            </a:r>
          </a:p>
          <a:p>
            <a:pPr algn="ctr">
              <a:buNone/>
            </a:pPr>
            <a:r>
              <a:rPr lang="es-MX" sz="2200" dirty="0" smtClean="0"/>
              <a:t> ó 2p (loci AN 1). 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DEFINICIÓN DE CASOS:</a:t>
            </a:r>
          </a:p>
          <a:p>
            <a:endParaRPr lang="es-MX" sz="2400" b="1" dirty="0" smtClean="0"/>
          </a:p>
          <a:p>
            <a:pPr>
              <a:buNone/>
            </a:pPr>
            <a:r>
              <a:rPr lang="es-MX" sz="2400" dirty="0" smtClean="0"/>
              <a:t>Para Síndrome de WAGR:</a:t>
            </a:r>
          </a:p>
          <a:p>
            <a:pPr>
              <a:buNone/>
            </a:pPr>
            <a:endParaRPr lang="es-MX" sz="2200" dirty="0" smtClean="0"/>
          </a:p>
          <a:p>
            <a:pPr algn="ctr">
              <a:buNone/>
            </a:pPr>
            <a:r>
              <a:rPr lang="es-MX" sz="2200" dirty="0" smtClean="0"/>
              <a:t>   Aquel que por clínica presento la asociación de tumor de </a:t>
            </a:r>
          </a:p>
          <a:p>
            <a:pPr algn="ctr">
              <a:buNone/>
            </a:pPr>
            <a:r>
              <a:rPr lang="es-MX" sz="2200" b="1" dirty="0"/>
              <a:t> </a:t>
            </a:r>
            <a:r>
              <a:rPr lang="es-MX" sz="2200" b="1" dirty="0" smtClean="0"/>
              <a:t>  W</a:t>
            </a:r>
            <a:r>
              <a:rPr lang="es-MX" sz="2200" dirty="0" smtClean="0"/>
              <a:t>ilms, </a:t>
            </a:r>
            <a:r>
              <a:rPr lang="es-MX" sz="2200" b="1" dirty="0" smtClean="0"/>
              <a:t>A</a:t>
            </a:r>
            <a:r>
              <a:rPr lang="es-MX" sz="2200" dirty="0" smtClean="0"/>
              <a:t>niridia, alteraciones </a:t>
            </a:r>
            <a:r>
              <a:rPr lang="es-MX" sz="2200" b="1" dirty="0" smtClean="0"/>
              <a:t>G</a:t>
            </a:r>
            <a:r>
              <a:rPr lang="es-MX" sz="2200" dirty="0" smtClean="0"/>
              <a:t>enitourinarias y </a:t>
            </a:r>
            <a:r>
              <a:rPr lang="es-MX" sz="2200" b="1" dirty="0" smtClean="0"/>
              <a:t>R</a:t>
            </a:r>
            <a:r>
              <a:rPr lang="es-MX" sz="2200" dirty="0" smtClean="0"/>
              <a:t>etraso </a:t>
            </a:r>
          </a:p>
          <a:p>
            <a:pPr algn="ctr">
              <a:buNone/>
            </a:pPr>
            <a:r>
              <a:rPr lang="es-MX" sz="2200" dirty="0"/>
              <a:t> </a:t>
            </a:r>
            <a:r>
              <a:rPr lang="es-MX" sz="2200" dirty="0" smtClean="0"/>
              <a:t>   mental, corroborado por US Renal y estudio </a:t>
            </a:r>
            <a:r>
              <a:rPr lang="es-MX" sz="2200" dirty="0" smtClean="0"/>
              <a:t>histopatológico</a:t>
            </a:r>
          </a:p>
          <a:p>
            <a:pPr algn="ctr">
              <a:buNone/>
            </a:pPr>
            <a:r>
              <a:rPr lang="es-MX" sz="2200" dirty="0" smtClean="0"/>
              <a:t> </a:t>
            </a:r>
            <a:r>
              <a:rPr lang="es-MX" sz="2200" dirty="0" smtClean="0"/>
              <a:t>  </a:t>
            </a:r>
            <a:r>
              <a:rPr lang="es-MX" sz="2200" dirty="0" smtClean="0"/>
              <a:t>u otras alteraciones descritas como cardiacas, respiratorias, </a:t>
            </a:r>
            <a:endParaRPr lang="es-MX" sz="2200" dirty="0" smtClean="0"/>
          </a:p>
          <a:p>
            <a:pPr algn="ctr">
              <a:buNone/>
            </a:pPr>
            <a:r>
              <a:rPr lang="es-MX" sz="2200" dirty="0" smtClean="0"/>
              <a:t> </a:t>
            </a:r>
            <a:r>
              <a:rPr lang="es-MX" sz="2200" dirty="0" smtClean="0"/>
              <a:t>        </a:t>
            </a:r>
            <a:r>
              <a:rPr lang="es-MX" sz="2200" dirty="0" smtClean="0"/>
              <a:t>odontológicas</a:t>
            </a:r>
            <a:r>
              <a:rPr lang="es-MX" sz="2200" dirty="0" smtClean="0"/>
              <a:t>, de tono muscular, ausencia de rótula, epilepsia, hernia diafragmática ó  pancreatitis, </a:t>
            </a:r>
            <a:r>
              <a:rPr lang="es-MX" sz="2200" dirty="0" smtClean="0"/>
              <a:t>y corroborando </a:t>
            </a:r>
          </a:p>
          <a:p>
            <a:pPr algn="ctr">
              <a:buNone/>
            </a:pPr>
            <a:r>
              <a:rPr lang="es-MX" sz="2200" dirty="0" smtClean="0"/>
              <a:t> </a:t>
            </a:r>
            <a:r>
              <a:rPr lang="es-MX" sz="2200" dirty="0" smtClean="0"/>
              <a:t>  </a:t>
            </a:r>
            <a:r>
              <a:rPr lang="es-MX" sz="2200" dirty="0" smtClean="0"/>
              <a:t>la </a:t>
            </a:r>
            <a:r>
              <a:rPr lang="es-MX" sz="2200" dirty="0" smtClean="0"/>
              <a:t>deleción del 11p13 por FISH.</a:t>
            </a: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363272" cy="5616624"/>
          </a:xfrm>
        </p:spPr>
        <p:txBody>
          <a:bodyPr>
            <a:normAutofit fontScale="77500" lnSpcReduction="20000"/>
          </a:bodyPr>
          <a:lstStyle/>
          <a:p>
            <a:r>
              <a:rPr lang="es-MX" b="1" dirty="0" smtClean="0"/>
              <a:t>METODOS DE RECOLECCION DE INFORMACIÓN:</a:t>
            </a:r>
          </a:p>
          <a:p>
            <a:pPr algn="ctr">
              <a:buNone/>
            </a:pPr>
            <a:endParaRPr lang="es-MX" sz="2200" b="1" dirty="0" smtClean="0"/>
          </a:p>
          <a:p>
            <a:pPr>
              <a:buNone/>
            </a:pPr>
            <a:r>
              <a:rPr lang="es-MX" sz="2400" dirty="0" smtClean="0"/>
              <a:t>La información se obtuvo: 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b="1" i="1" dirty="0" smtClean="0"/>
              <a:t>*Para Aniridia: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-Historias clínicas oftalmológicas c/diagnóstico clínico de Aniridia.</a:t>
            </a:r>
          </a:p>
          <a:p>
            <a:pPr>
              <a:buNone/>
            </a:pPr>
            <a:r>
              <a:rPr lang="es-MX" sz="2400" dirty="0" smtClean="0"/>
              <a:t>   </a:t>
            </a:r>
          </a:p>
          <a:p>
            <a:pPr>
              <a:buNone/>
            </a:pPr>
            <a:r>
              <a:rPr lang="es-MX" sz="2400" b="1" i="1" dirty="0" smtClean="0"/>
              <a:t>*Para Síndrome de WAGR: 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-Historia clínica oftalmológica + estudios previos recabados.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b="1" i="1" dirty="0" smtClean="0"/>
              <a:t>*Para el seguimiento: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-Fotos oftalmológicas, UBM, US Renal, BH, QS, EGO y consultas de </a:t>
            </a:r>
          </a:p>
          <a:p>
            <a:pPr>
              <a:buNone/>
            </a:pPr>
            <a:r>
              <a:rPr lang="es-MX" sz="2400" dirty="0" smtClean="0"/>
              <a:t>  seguimiento en el servicio de Oftalmología del CIDOCS.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-Árbol Genealógico por el servicio de Genética del HCC.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-Estudio del gen PAX6 y FISH del 11p13 a través del INP y APEC.</a:t>
            </a:r>
            <a:endParaRPr lang="es-MX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rmAutofit/>
          </a:bodyPr>
          <a:lstStyle/>
          <a:p>
            <a:r>
              <a:rPr lang="es-MX" sz="2200" b="1" dirty="0" smtClean="0">
                <a:solidFill>
                  <a:schemeClr val="tx1"/>
                </a:solidFill>
                <a:latin typeface="Georgia" pitchFamily="18" charset="0"/>
              </a:rPr>
              <a:t>*MATERIALES:</a:t>
            </a:r>
            <a:endParaRPr lang="es-MX" sz="22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5002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dirty="0" smtClean="0"/>
              <a:t>-Proyector de Optotipos.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-Lámpara de Hendidura.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-Tonómetro de Aplanación de </a:t>
            </a:r>
          </a:p>
          <a:p>
            <a:pPr>
              <a:buNone/>
            </a:pPr>
            <a:r>
              <a:rPr lang="es-MX" sz="2200" dirty="0" smtClean="0"/>
              <a:t>  Goldman.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-Lupas de 90D y Lente de 3 </a:t>
            </a:r>
          </a:p>
          <a:p>
            <a:pPr>
              <a:buNone/>
            </a:pPr>
            <a:r>
              <a:rPr lang="es-MX" sz="2200" dirty="0" smtClean="0"/>
              <a:t>  espejos de Goldman.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-Ultrasonido Ocular y Ultra </a:t>
            </a:r>
          </a:p>
          <a:p>
            <a:pPr>
              <a:buNone/>
            </a:pPr>
            <a:r>
              <a:rPr lang="es-MX" sz="2200" dirty="0" smtClean="0"/>
              <a:t>  Biomicroscopía (UBM).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52906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dirty="0" smtClean="0"/>
              <a:t>-Fotos Oftalmológicas, </a:t>
            </a:r>
          </a:p>
          <a:p>
            <a:pPr>
              <a:buNone/>
            </a:pPr>
            <a:r>
              <a:rPr lang="es-MX" sz="2200" dirty="0" smtClean="0"/>
              <a:t>  Estudio de PAX6, FISH y </a:t>
            </a:r>
          </a:p>
          <a:p>
            <a:pPr>
              <a:buNone/>
            </a:pPr>
            <a:r>
              <a:rPr lang="es-MX" sz="2200" dirty="0" smtClean="0"/>
              <a:t>  Cariotipo.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-Ultrasonido Renal.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-Exámenes Generales de </a:t>
            </a:r>
          </a:p>
          <a:p>
            <a:pPr>
              <a:buNone/>
            </a:pPr>
            <a:r>
              <a:rPr lang="es-MX" sz="2200" dirty="0" smtClean="0"/>
              <a:t>  Laboratorio (BH, QS y</a:t>
            </a:r>
          </a:p>
          <a:p>
            <a:pPr>
              <a:buNone/>
            </a:pPr>
            <a:r>
              <a:rPr lang="es-MX" sz="2200" dirty="0" smtClean="0"/>
              <a:t>  E.G.O.)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-Estudios recabados de </a:t>
            </a:r>
          </a:p>
          <a:p>
            <a:pPr>
              <a:buNone/>
            </a:pPr>
            <a:r>
              <a:rPr lang="es-MX" sz="2200" dirty="0" smtClean="0"/>
              <a:t>  biopsias, USG Abdominales </a:t>
            </a:r>
          </a:p>
          <a:p>
            <a:pPr>
              <a:buNone/>
            </a:pPr>
            <a:r>
              <a:rPr lang="es-MX" sz="2200" dirty="0" smtClean="0"/>
              <a:t>  y TACS toraco-abdominales.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0897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2200" dirty="0" smtClean="0"/>
              <a:t>Puede ser: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*Aniridia Familiar 87% (AD 85%) </a:t>
            </a:r>
          </a:p>
          <a:p>
            <a:pPr algn="just">
              <a:buNone/>
            </a:pPr>
            <a:r>
              <a:rPr lang="es-MX" sz="2200" dirty="0" smtClean="0"/>
              <a:t> </a:t>
            </a:r>
          </a:p>
          <a:p>
            <a:pPr algn="just">
              <a:buNone/>
            </a:pPr>
            <a:r>
              <a:rPr lang="es-MX" sz="2200" dirty="0" smtClean="0"/>
              <a:t>*Síndrome de Gillispie (AR 2%) 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*Aniridia esporádica 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  -S/deleción 11p13 (30%)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dirty="0" smtClean="0"/>
              <a:t>  -C/deleción 11p13 (Sx. WAGR).</a:t>
            </a:r>
          </a:p>
          <a:p>
            <a:pPr algn="just">
              <a:buNone/>
            </a:pPr>
            <a:endParaRPr lang="es-MX" sz="2200" dirty="0" smtClean="0"/>
          </a:p>
          <a:p>
            <a:pPr algn="just">
              <a:buNone/>
            </a:pPr>
            <a:r>
              <a:rPr lang="es-MX" sz="2200" b="1" dirty="0" smtClean="0"/>
              <a:t>W:</a:t>
            </a:r>
            <a:r>
              <a:rPr lang="es-MX" sz="2200" dirty="0" smtClean="0"/>
              <a:t> Tumor de Wilms.</a:t>
            </a:r>
          </a:p>
          <a:p>
            <a:pPr algn="just">
              <a:buNone/>
            </a:pPr>
            <a:r>
              <a:rPr lang="es-MX" sz="2200" dirty="0" smtClean="0"/>
              <a:t> </a:t>
            </a:r>
            <a:r>
              <a:rPr lang="es-MX" sz="2200" b="1" dirty="0" smtClean="0"/>
              <a:t>A:</a:t>
            </a:r>
            <a:r>
              <a:rPr lang="es-MX" sz="2200" dirty="0" smtClean="0"/>
              <a:t> Aniridia bilateral esporádica.</a:t>
            </a:r>
          </a:p>
          <a:p>
            <a:pPr algn="just">
              <a:buNone/>
            </a:pPr>
            <a:r>
              <a:rPr lang="es-MX" sz="2200" dirty="0" smtClean="0"/>
              <a:t> </a:t>
            </a:r>
            <a:r>
              <a:rPr lang="es-MX" sz="2200" b="1" dirty="0" smtClean="0"/>
              <a:t>G:</a:t>
            </a:r>
            <a:r>
              <a:rPr lang="es-MX" sz="2200" dirty="0" smtClean="0"/>
              <a:t> Anomalías Genitourinarias.</a:t>
            </a:r>
          </a:p>
          <a:p>
            <a:pPr algn="just">
              <a:buNone/>
            </a:pPr>
            <a:r>
              <a:rPr lang="es-MX" sz="2200" dirty="0" smtClean="0"/>
              <a:t> </a:t>
            </a:r>
            <a:r>
              <a:rPr lang="es-MX" sz="2200" b="1" dirty="0" smtClean="0"/>
              <a:t>R:</a:t>
            </a:r>
            <a:r>
              <a:rPr lang="es-MX" sz="2200" dirty="0" smtClean="0"/>
              <a:t> Retardo Mental.</a:t>
            </a:r>
            <a:endParaRPr lang="es-MX" sz="2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36912"/>
            <a:ext cx="37079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751834"/>
            <a:ext cx="3707904" cy="210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Dr. Rafael Ortiz Z\Documents\DonationCoder\ScreenshotCaptor\Screenshots\Screenshot - 06_02_2012 , 05_53_32 p.m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92696"/>
            <a:ext cx="370790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93808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ANALISIS ESTADISTICO:</a:t>
            </a:r>
          </a:p>
          <a:p>
            <a:endParaRPr lang="es-MX" sz="2200" b="1" dirty="0" smtClean="0"/>
          </a:p>
          <a:p>
            <a:pPr algn="just">
              <a:buNone/>
            </a:pPr>
            <a:r>
              <a:rPr lang="es-MX" sz="2400" dirty="0" smtClean="0"/>
              <a:t>Los resultados de este trabajo se presentan de acuerdo   </a:t>
            </a:r>
          </a:p>
          <a:p>
            <a:pPr algn="just">
              <a:buNone/>
            </a:pPr>
            <a:r>
              <a:rPr lang="es-MX" sz="2400" dirty="0" smtClean="0"/>
              <a:t>a las variables de estudio mediante tablas y gráficas, </a:t>
            </a:r>
          </a:p>
          <a:p>
            <a:pPr algn="just">
              <a:buNone/>
            </a:pPr>
            <a:r>
              <a:rPr lang="es-MX" sz="2400" dirty="0" smtClean="0"/>
              <a:t>expresando el número de pacientes con cada manifestación </a:t>
            </a:r>
          </a:p>
          <a:p>
            <a:pPr algn="just">
              <a:buNone/>
            </a:pPr>
            <a:r>
              <a:rPr lang="es-MX" sz="2400" dirty="0" smtClean="0"/>
              <a:t>clínica y el porcentaje del total de los pacientes estudiados </a:t>
            </a:r>
          </a:p>
          <a:p>
            <a:pPr algn="just">
              <a:buNone/>
            </a:pPr>
            <a:r>
              <a:rPr lang="es-MX" sz="2400" dirty="0" smtClean="0"/>
              <a:t>que esto representa, mediante el programa EXCEL.</a:t>
            </a: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RESULTADOS:</a:t>
            </a:r>
          </a:p>
          <a:p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De los 6 casos reportados encontramos: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b="1" dirty="0" smtClean="0"/>
              <a:t>*POR GÉNERO: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/>
          </a:p>
        </p:txBody>
      </p:sp>
      <p:pic>
        <p:nvPicPr>
          <p:cNvPr id="6" name="5 Imagen" descr="C:\Users\Dr. Rafael Ortiz Z\Documents\DonationCoder\ScreenshotCaptor\Screenshots\Screenshot - 07_01_2012 , 02_24_30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933056"/>
            <a:ext cx="72728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Dr. Rafael Ortiz Z\Documents\DonationCoder\ScreenshotCaptor\Screenshots\Screenshot - 05_02_2012 , 12_51_58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36912"/>
            <a:ext cx="7416824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*POR EDAD: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/>
          </a:p>
        </p:txBody>
      </p:sp>
      <p:pic>
        <p:nvPicPr>
          <p:cNvPr id="5" name="4 Imagen" descr="C:\Users\Dr. Rafael Ortiz Z\Documents\DonationCoder\ScreenshotCaptor\Screenshots\Screenshot - 07_01_2012 , 12_08_47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068960"/>
            <a:ext cx="727280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C:\Users\Dr. Rafael Ortiz Z\Documents\DonationCoder\ScreenshotCaptor\Screenshots\Screenshot - 05_02_2012 , 12_54_00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727280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*AGUDEZA VISUAL: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4" name="3 Imagen" descr="C:\Users\Dr. Rafael Ortiz Z\Documents\DonationCoder\ScreenshotCaptor\Screenshots\Screenshot - 07_01_2012 , 12_10_21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45024"/>
            <a:ext cx="7704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84784"/>
            <a:ext cx="7686675" cy="185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*PRESIÓN INTRAOCULAR:</a:t>
            </a:r>
            <a:endParaRPr lang="es-MX" sz="2200" b="1" dirty="0"/>
          </a:p>
        </p:txBody>
      </p:sp>
      <p:pic>
        <p:nvPicPr>
          <p:cNvPr id="4" name="3 Imagen" descr="C:\Users\Dr. Rafael Ortiz Z\Documents\DonationCoder\ScreenshotCaptor\Screenshots\Screenshot - 07_01_2012 , 12_34_05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645024"/>
            <a:ext cx="7920880" cy="236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C:\Users\Dr. Rafael Ortiz Z\Documents\DonationCoder\ScreenshotCaptor\Screenshots\Screenshot - 05_02_2012 , 01_13_41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7920880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*CORNEA: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4" name="3 Imagen" descr="C:\Users\Dr. Rafael Ortiz Z\Documents\DonationCoder\ScreenshotCaptor\Screenshots\Screenshot - 16_01_2012 , 05_55_35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9928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Dr. Rafael Ortiz Z\Documents\DonationCoder\ScreenshotCaptor\Screenshots\Screenshot - 07_01_2012 , 12_57_56 p.m.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68960"/>
            <a:ext cx="79928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 ANIRIDIA:</a:t>
            </a:r>
            <a:endParaRPr lang="es-MX" sz="2200" b="1" dirty="0"/>
          </a:p>
        </p:txBody>
      </p:sp>
      <p:pic>
        <p:nvPicPr>
          <p:cNvPr id="4" name="3 Imagen" descr="C:\Users\Dr. Rafael Ortiz Z\Documents\DonationCoder\ScreenshotCaptor\Screenshots\Screenshot - 07_01_2012 , 12_56_16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01008"/>
            <a:ext cx="80648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Users\Dr. Rafael Ortiz Z\Documents\DonationCoder\ScreenshotCaptor\Screenshots\Screenshot - 05_02_2012 , 01_38_10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806489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*CAMARA ANTERIOR (VAN HERICK):</a:t>
            </a:r>
          </a:p>
          <a:p>
            <a:endParaRPr lang="es-MX" sz="2200" b="1" dirty="0" smtClean="0"/>
          </a:p>
          <a:p>
            <a:endParaRPr lang="es-MX" sz="2200" b="1" dirty="0"/>
          </a:p>
        </p:txBody>
      </p:sp>
      <p:pic>
        <p:nvPicPr>
          <p:cNvPr id="5" name="4 Imagen" descr="C:\Users\Dr. Rafael Ortiz Z\Documents\DonationCoder\ScreenshotCaptor\Screenshots\Screenshot - 07_01_2012 , 01_23_02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77768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Dr. Rafael Ortiz Z\Documents\DonationCoder\ScreenshotCaptor\Screenshots\Screenshot - 05_02_2012 , 01_09_37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7848872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*GONIOSCOPIA:</a:t>
            </a:r>
          </a:p>
          <a:p>
            <a:pPr>
              <a:buNone/>
            </a:pPr>
            <a:endParaRPr lang="es-MX" sz="2200" b="1" dirty="0"/>
          </a:p>
        </p:txBody>
      </p:sp>
      <p:pic>
        <p:nvPicPr>
          <p:cNvPr id="5" name="4 Imagen" descr="C:\Users\Dr. Rafael Ortiz Z\Documents\DonationCoder\ScreenshotCaptor\Screenshots\Screenshot - 07_01_2012 , 12_20_06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573016"/>
            <a:ext cx="76328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Dr. Rafael Ortiz Z\Documents\DonationCoder\ScreenshotCaptor\Screenshots\Screenshot - 05_02_2012 , 01_01_42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632848" cy="1699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*GONIOSCOPIA (ESCALA DE SHAFFER):</a:t>
            </a:r>
            <a:endParaRPr lang="es-MX" sz="2200" b="1" dirty="0"/>
          </a:p>
        </p:txBody>
      </p:sp>
      <p:pic>
        <p:nvPicPr>
          <p:cNvPr id="4" name="3 Imagen" descr="C:\Users\Dr. Rafael Ortiz Z\Documents\DonationCoder\ScreenshotCaptor\Screenshots\Screenshot - 07_01_2012 , 12_30_55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56992"/>
            <a:ext cx="79928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C:\Users\Dr. Rafael Ortiz Z\Documents\DonationCoder\ScreenshotCaptor\Screenshots\Screenshot - 05_02_2012 , 01_06_11 p.m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799288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1520" y="1916833"/>
            <a:ext cx="4536504" cy="4680520"/>
          </a:xfrm>
        </p:spPr>
        <p:txBody>
          <a:bodyPr>
            <a:normAutofit/>
          </a:bodyPr>
          <a:lstStyle/>
          <a:p>
            <a:r>
              <a:rPr lang="es-MX" sz="2400" dirty="0" smtClean="0"/>
              <a:t>Asocia c/defectos oculares: 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-Albinismo.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-Ectopia lentis (50%). 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-Catarata (50-85%). 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-Arcus juvenilis.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-Keratoconus.</a:t>
            </a:r>
          </a:p>
          <a:p>
            <a:pPr>
              <a:buNone/>
            </a:pP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4716016" y="1988839"/>
            <a:ext cx="4104456" cy="4608513"/>
          </a:xfrm>
        </p:spPr>
        <p:txBody>
          <a:bodyPr>
            <a:normAutofit/>
          </a:bodyPr>
          <a:lstStyle/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-Glaucoma (30-50%). 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-Nistagmos (51%)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-Estrabismo (5%)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-Hipoplasia Nervio Óptico </a:t>
            </a:r>
          </a:p>
          <a:p>
            <a:pPr>
              <a:buNone/>
            </a:pPr>
            <a:r>
              <a:rPr lang="es-MX" sz="2400" dirty="0" smtClean="0"/>
              <a:t>  y/o Fóvea (75%).</a:t>
            </a:r>
          </a:p>
          <a:p>
            <a:endParaRPr lang="es-MX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48680"/>
            <a:ext cx="43559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*CRISTALINO: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4" name="3 Imagen" descr="C:\Users\Dr. Rafael Ortiz Z\Documents\DonationCoder\ScreenshotCaptor\Screenshots\Screenshot - 16_01_2012 , 05_57_34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7768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Dr. Rafael Ortiz Z\Documents\DonationCoder\ScreenshotCaptor\Screenshots\Screenshot - 07_01_2012 , 02_33_34 p.m.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12976"/>
            <a:ext cx="7776864" cy="30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*</a:t>
            </a:r>
            <a:r>
              <a:rPr lang="es-MX" sz="2200" b="1" dirty="0" smtClean="0"/>
              <a:t>SUBLUXACION DE CRISTALINO: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dirty="0"/>
          </a:p>
        </p:txBody>
      </p:sp>
      <p:pic>
        <p:nvPicPr>
          <p:cNvPr id="4" name="3 Imagen" descr="C:\Users\Dr. Rafael Ortiz Z\Documents\DonationCoder\ScreenshotCaptor\Screenshots\Screenshot - 16_01_2012 , 05_58_20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7768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Dr. Rafael Ortiz Z\Documents\DonationCoder\ScreenshotCaptor\Screenshots\Screenshot - 07_01_2012 , 12_59_55 p.m.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56992"/>
            <a:ext cx="77768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658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*EXCAVACION PAPILAR: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37890" name="Picture 2" descr="C:\Users\Dr. Rafael Ortiz Z\Documents\DonationCoder\ScreenshotCaptor\Screenshots\Screenshot - 05_02_2012 , 01_49_11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8064896" cy="1872208"/>
          </a:xfrm>
          <a:prstGeom prst="rect">
            <a:avLst/>
          </a:prstGeom>
          <a:noFill/>
        </p:spPr>
      </p:pic>
      <p:pic>
        <p:nvPicPr>
          <p:cNvPr id="5" name="4 Imagen" descr="C:\Users\Dr. Rafael Ortiz Z\Documents\DonationCoder\ScreenshotCaptor\Screenshots\Screenshot - 07_01_2012 , 12_14_18 p.m.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80648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658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*HIPOPLASIA FOVEAL: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5" name="4 Imagen" descr="C:\Users\Dr. Rafael Ortiz Z\Documents\DonationCoder\ScreenshotCaptor\Screenshots\Screenshot - 07_01_2012 , 01_05_35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429000"/>
            <a:ext cx="80648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80581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*ALTERACIONES SISTÉMICAS: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endParaRPr lang="es-MX" sz="2200" b="1" dirty="0"/>
          </a:p>
        </p:txBody>
      </p:sp>
      <p:pic>
        <p:nvPicPr>
          <p:cNvPr id="5" name="4 Imagen" descr="C:\Users\Dr. Rafael Ortiz Z\Documents\DonationCoder\ScreenshotCaptor\Screenshots\Screenshot - 07_01_2012 , 01_04_53 p.m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01008"/>
            <a:ext cx="78488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8488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20891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99288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799004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79208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340768"/>
            <a:ext cx="828092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714612" y="5357826"/>
            <a:ext cx="4071966" cy="50006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      </a:t>
            </a:r>
            <a:br>
              <a:rPr lang="es-MX" dirty="0" smtClean="0"/>
            </a:br>
            <a:r>
              <a:rPr lang="es-MX" dirty="0" smtClean="0"/>
              <a:t>CASO 1 “Sx.WAGR”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665816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CASO 1 “SX WAGR”:</a:t>
            </a:r>
          </a:p>
          <a:p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 -2001: Tumor de Wilms diagnosticado por US Abdominal tratado   </a:t>
            </a:r>
          </a:p>
          <a:p>
            <a:pPr>
              <a:buNone/>
            </a:pPr>
            <a:r>
              <a:rPr lang="es-MX" sz="2200" dirty="0" smtClean="0"/>
              <a:t>              c/Qt. y Nefrectomía derecha en 2002, corroborada por US </a:t>
            </a:r>
          </a:p>
          <a:p>
            <a:pPr>
              <a:buNone/>
            </a:pPr>
            <a:r>
              <a:rPr lang="es-MX" sz="2200" dirty="0" smtClean="0"/>
              <a:t>              Renal c/retroperitoneo libre de adenopatías y fosa renal </a:t>
            </a:r>
          </a:p>
          <a:p>
            <a:pPr>
              <a:buNone/>
            </a:pPr>
            <a:r>
              <a:rPr lang="es-MX" sz="2200" dirty="0" smtClean="0"/>
              <a:t>              derecha vacía.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-Estudio Histopatológico:</a:t>
            </a:r>
          </a:p>
          <a:p>
            <a:pPr>
              <a:buNone/>
            </a:pPr>
            <a:r>
              <a:rPr lang="es-MX" sz="2200" dirty="0" smtClean="0"/>
              <a:t>  </a:t>
            </a:r>
          </a:p>
          <a:p>
            <a:pPr>
              <a:buNone/>
            </a:pPr>
            <a:r>
              <a:rPr lang="es-MX" sz="2200" dirty="0" smtClean="0"/>
              <a:t>Espécimen de Tumor renal derecho, ganglio mesentérico y ganglio</a:t>
            </a:r>
          </a:p>
          <a:p>
            <a:pPr>
              <a:buNone/>
            </a:pPr>
            <a:r>
              <a:rPr lang="es-MX" sz="2200" dirty="0" smtClean="0"/>
              <a:t>para-aórtico, en riñón derecho de 515 g, confirmando Tumor de</a:t>
            </a:r>
          </a:p>
          <a:p>
            <a:pPr>
              <a:buNone/>
            </a:pPr>
            <a:r>
              <a:rPr lang="es-MX" sz="2200" dirty="0" smtClean="0"/>
              <a:t>Wilms de predominio mesenquimal, 2 ganglios linfáticos y reacción </a:t>
            </a:r>
          </a:p>
          <a:p>
            <a:pPr>
              <a:buNone/>
            </a:pPr>
            <a:r>
              <a:rPr lang="es-MX" sz="2200" dirty="0" smtClean="0"/>
              <a:t>retículo hiperplásica.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dirty="0" smtClean="0"/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849694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428860" y="5214950"/>
            <a:ext cx="4429156" cy="71438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     </a:t>
            </a:r>
            <a:br>
              <a:rPr lang="es-MX" dirty="0" smtClean="0"/>
            </a:br>
            <a:r>
              <a:rPr lang="es-MX" dirty="0" smtClean="0"/>
              <a:t>  CASO 1“Sx.WAGR”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77768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77768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714612" y="5572140"/>
            <a:ext cx="4071966" cy="42862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CASO 2 “Aniridia”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MX" sz="2400" b="1" dirty="0" smtClean="0"/>
              <a:t>*Fisiopatología:</a:t>
            </a:r>
          </a:p>
          <a:p>
            <a:pPr>
              <a:buNone/>
            </a:pPr>
            <a:endParaRPr lang="es-MX" sz="2200" dirty="0" smtClean="0"/>
          </a:p>
          <a:p>
            <a:r>
              <a:rPr lang="es-MX" sz="2200" dirty="0" smtClean="0"/>
              <a:t>Detención del desarrollo 1rio del neuro-ectodermo.</a:t>
            </a:r>
          </a:p>
          <a:p>
            <a:endParaRPr lang="es-MX" sz="2200" dirty="0" smtClean="0"/>
          </a:p>
          <a:p>
            <a:r>
              <a:rPr lang="es-MX" sz="2200" dirty="0" smtClean="0"/>
              <a:t>Alteración secundaria en la migración mesenquimática.</a:t>
            </a:r>
          </a:p>
          <a:p>
            <a:endParaRPr lang="es-MX" sz="2200" dirty="0" smtClean="0"/>
          </a:p>
          <a:p>
            <a:r>
              <a:rPr lang="es-MX" sz="2200" dirty="0" smtClean="0"/>
              <a:t>Formación defectuosa o regresión excesiva de las capas del </a:t>
            </a:r>
          </a:p>
          <a:p>
            <a:pPr>
              <a:buNone/>
            </a:pPr>
            <a:r>
              <a:rPr lang="es-MX" sz="2200" dirty="0" smtClean="0"/>
              <a:t>    segmento anterior.</a:t>
            </a:r>
          </a:p>
          <a:p>
            <a:endParaRPr lang="es-MX" sz="2200" dirty="0" smtClean="0"/>
          </a:p>
          <a:p>
            <a:r>
              <a:rPr lang="es-MX" sz="2200" dirty="0" smtClean="0"/>
              <a:t>Estroma iridiano hipoplásico </a:t>
            </a:r>
            <a:r>
              <a:rPr lang="es-MX" sz="2200" dirty="0" smtClean="0">
                <a:sym typeface="Wingdings" pitchFamily="2" charset="2"/>
              </a:rPr>
              <a:t></a:t>
            </a:r>
            <a:r>
              <a:rPr lang="es-MX" sz="2200" dirty="0" smtClean="0"/>
              <a:t>“alteración de la 3ra migración </a:t>
            </a:r>
          </a:p>
          <a:p>
            <a:pPr>
              <a:buNone/>
            </a:pPr>
            <a:r>
              <a:rPr lang="es-MX" sz="2200" dirty="0" smtClean="0"/>
              <a:t>                                                                mesenquimática”.</a:t>
            </a:r>
          </a:p>
          <a:p>
            <a:endParaRPr lang="es-MX" sz="2200" dirty="0" smtClean="0"/>
          </a:p>
          <a:p>
            <a:r>
              <a:rPr lang="es-MX" sz="2200" dirty="0" smtClean="0"/>
              <a:t>1/3 mutación WT1 y AN2 loci (desarrollan tumor de Wilms).</a:t>
            </a:r>
          </a:p>
          <a:p>
            <a:endParaRPr lang="es-MX" sz="2200" dirty="0" smtClean="0"/>
          </a:p>
          <a:p>
            <a:r>
              <a:rPr lang="es-MX" sz="2200" dirty="0" smtClean="0"/>
              <a:t>2/3 mutación solo en AN2.</a:t>
            </a:r>
            <a:endParaRPr lang="es-MX" sz="2200" dirty="0"/>
          </a:p>
        </p:txBody>
      </p:sp>
      <p:pic>
        <p:nvPicPr>
          <p:cNvPr id="13315" name="Picture 3" descr="C:\Users\Dr. Rafael Ortiz Z\Documents\DonationCoder\ScreenshotCaptor\Screenshots\Screenshot - 06_02_2012 , 05_58_33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90770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9928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714612" y="5572140"/>
            <a:ext cx="4286280" cy="571504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CASO 2 “ANIRIDIA”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77768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77768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71736" y="5429264"/>
            <a:ext cx="4214842" cy="85725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CASO 3 “ANIRIDIA”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8488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78488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00808"/>
            <a:ext cx="78488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78488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71736" y="5500702"/>
            <a:ext cx="4286280" cy="71438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CASO 4 “ANIRIDIA”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1369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8136904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84784"/>
            <a:ext cx="813690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1484784"/>
            <a:ext cx="81369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2428860" y="5429264"/>
            <a:ext cx="4429156" cy="78581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 CASO 5 “ANIRIDIA”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92088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792088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792088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714612" y="5429264"/>
            <a:ext cx="4071966" cy="85725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CASO 6 “ANIRIDIA”</a:t>
            </a:r>
            <a:endParaRPr lang="es-MX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928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737824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DISCUSIÓN:</a:t>
            </a:r>
          </a:p>
          <a:p>
            <a:endParaRPr lang="es-MX" sz="2200" b="1" dirty="0" smtClean="0"/>
          </a:p>
          <a:p>
            <a:pPr algn="just">
              <a:buNone/>
            </a:pPr>
            <a:r>
              <a:rPr lang="es-MX" sz="2200" dirty="0" smtClean="0"/>
              <a:t>-</a:t>
            </a:r>
            <a:r>
              <a:rPr lang="es-MX" sz="2400" dirty="0" smtClean="0"/>
              <a:t>De acuerdo con los hallazgos encontrados en nuestros </a:t>
            </a:r>
          </a:p>
          <a:p>
            <a:pPr algn="just">
              <a:buNone/>
            </a:pPr>
            <a:r>
              <a:rPr lang="es-MX" sz="2400" dirty="0" smtClean="0"/>
              <a:t>  casos con diferente grado de severidad, la aniridia </a:t>
            </a:r>
          </a:p>
          <a:p>
            <a:pPr algn="just">
              <a:buNone/>
            </a:pPr>
            <a:r>
              <a:rPr lang="es-MX" sz="2400" dirty="0" smtClean="0"/>
              <a:t>  representa un reto para el oftalmólogo para ofrecer un </a:t>
            </a:r>
          </a:p>
          <a:p>
            <a:pPr algn="just">
              <a:buNone/>
            </a:pPr>
            <a:r>
              <a:rPr lang="es-MX" sz="2400" dirty="0" smtClean="0"/>
              <a:t>  dx. y tx. multidisciplinario oportuno.</a:t>
            </a:r>
          </a:p>
          <a:p>
            <a:pPr algn="just">
              <a:buNone/>
            </a:pPr>
            <a:r>
              <a:rPr lang="es-MX" sz="2400" dirty="0" smtClean="0"/>
              <a:t> </a:t>
            </a:r>
          </a:p>
          <a:p>
            <a:pPr algn="just">
              <a:buNone/>
            </a:pPr>
            <a:r>
              <a:rPr lang="es-MX" sz="2400" dirty="0" smtClean="0"/>
              <a:t>-Hasta hoy el pronóstico es desfavorable a largo plazo </a:t>
            </a:r>
            <a:r>
              <a:rPr lang="es-MX" sz="2400" dirty="0" smtClean="0"/>
              <a:t>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 </a:t>
            </a:r>
            <a:r>
              <a:rPr lang="es-MX" sz="2400" dirty="0" smtClean="0"/>
              <a:t>aún teniendo </a:t>
            </a:r>
            <a:r>
              <a:rPr lang="es-MX" sz="2400" dirty="0" smtClean="0"/>
              <a:t>éxito </a:t>
            </a:r>
            <a:r>
              <a:rPr lang="es-MX" sz="2400" dirty="0" smtClean="0"/>
              <a:t>con cada </a:t>
            </a:r>
            <a:r>
              <a:rPr lang="es-MX" sz="2400" dirty="0" smtClean="0"/>
              <a:t>abordaje qx. aunado a que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</a:t>
            </a:r>
            <a:r>
              <a:rPr lang="es-MX" sz="2400" dirty="0" smtClean="0"/>
              <a:t>nuestros pacientes </a:t>
            </a:r>
            <a:r>
              <a:rPr lang="es-MX" sz="2400" dirty="0" smtClean="0"/>
              <a:t>son de bajos recursos y a los altos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</a:t>
            </a:r>
            <a:r>
              <a:rPr lang="es-MX" sz="2400" dirty="0" smtClean="0"/>
              <a:t>costos </a:t>
            </a:r>
            <a:r>
              <a:rPr lang="es-MX" sz="2400" dirty="0" smtClean="0"/>
              <a:t>de los </a:t>
            </a:r>
            <a:r>
              <a:rPr lang="es-MX" sz="2400" dirty="0" smtClean="0"/>
              <a:t>tratamientos</a:t>
            </a:r>
            <a:r>
              <a:rPr lang="es-MX" sz="2400" dirty="0" smtClean="0"/>
              <a:t>, solo parece viable un tx.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</a:t>
            </a:r>
            <a:r>
              <a:rPr lang="es-MX" sz="2400" dirty="0" smtClean="0"/>
              <a:t>sintomático con bajas expectativas </a:t>
            </a:r>
            <a:r>
              <a:rPr lang="es-MX" sz="2400" dirty="0" smtClean="0"/>
              <a:t>visuales (glaucoma, </a:t>
            </a:r>
            <a:endParaRPr lang="es-MX" sz="2400" dirty="0" smtClean="0"/>
          </a:p>
          <a:p>
            <a:pPr algn="just">
              <a:buNone/>
            </a:pPr>
            <a:r>
              <a:rPr lang="es-MX" sz="2400" dirty="0" smtClean="0"/>
              <a:t> </a:t>
            </a:r>
            <a:r>
              <a:rPr lang="es-MX" sz="2400" dirty="0" smtClean="0"/>
              <a:t>  </a:t>
            </a:r>
            <a:r>
              <a:rPr lang="es-MX" sz="2400" dirty="0" smtClean="0"/>
              <a:t>ambliopía</a:t>
            </a:r>
            <a:r>
              <a:rPr lang="es-MX" sz="2400" dirty="0" smtClean="0"/>
              <a:t>, hipoplasia </a:t>
            </a:r>
            <a:r>
              <a:rPr lang="es-MX" sz="2400" dirty="0" smtClean="0"/>
              <a:t>foveal</a:t>
            </a:r>
            <a:r>
              <a:rPr lang="es-MX" sz="2400" dirty="0" smtClean="0"/>
              <a:t>).</a:t>
            </a:r>
            <a:endParaRPr lang="es-MX" sz="2200" dirty="0"/>
          </a:p>
        </p:txBody>
      </p:sp>
      <p:pic>
        <p:nvPicPr>
          <p:cNvPr id="14337" name="Picture 1" descr="C:\Users\Dr. Rafael Ortiz Z\Documents\DonationCoder\ScreenshotCaptor\Screenshots\Screenshot - 09_02_2012 , 05_22_07 p.m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237312"/>
            <a:ext cx="5267325" cy="39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65816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DISCUSIÓN: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De acuerdo a este reporte de casos destacamos: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-Plantea posibilidad para realizar protocolos de manejo en estos </a:t>
            </a:r>
          </a:p>
          <a:p>
            <a:pPr>
              <a:buNone/>
            </a:pPr>
            <a:r>
              <a:rPr lang="es-MX" sz="2200" dirty="0" smtClean="0"/>
              <a:t>  casos ó similares (aniridia traumática).</a:t>
            </a:r>
          </a:p>
          <a:p>
            <a:pPr>
              <a:buNone/>
            </a:pPr>
            <a:r>
              <a:rPr lang="es-MX" sz="2200" dirty="0" smtClean="0"/>
              <a:t>   </a:t>
            </a:r>
          </a:p>
          <a:p>
            <a:pPr>
              <a:buNone/>
            </a:pPr>
            <a:r>
              <a:rPr lang="es-MX" sz="2200" dirty="0" smtClean="0"/>
              <a:t>-1er </a:t>
            </a:r>
            <a:r>
              <a:rPr lang="es-MX" sz="2200" dirty="0" smtClean="0"/>
              <a:t>reporte</a:t>
            </a:r>
            <a:r>
              <a:rPr lang="es-MX" sz="2200" dirty="0" smtClean="0"/>
              <a:t> </a:t>
            </a:r>
            <a:r>
              <a:rPr lang="es-MX" sz="2200" dirty="0" smtClean="0"/>
              <a:t>en México que destaca un número importante de </a:t>
            </a:r>
          </a:p>
          <a:p>
            <a:pPr>
              <a:buNone/>
            </a:pPr>
            <a:r>
              <a:rPr lang="es-MX" sz="2200" dirty="0" smtClean="0"/>
              <a:t>  casos </a:t>
            </a:r>
            <a:r>
              <a:rPr lang="es-MX" sz="2200" dirty="0" smtClean="0"/>
              <a:t>con </a:t>
            </a:r>
            <a:r>
              <a:rPr lang="es-MX" sz="2200" dirty="0" smtClean="0"/>
              <a:t>aniridia</a:t>
            </a:r>
            <a:r>
              <a:rPr lang="es-MX" sz="2200" dirty="0" smtClean="0"/>
              <a:t> </a:t>
            </a:r>
            <a:r>
              <a:rPr lang="es-MX" sz="2200" dirty="0" smtClean="0"/>
              <a:t>en una sola familia.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-1er caso de síndrome de WAGR reportado en México.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-1er estudio del CIDOCS en conjunto </a:t>
            </a:r>
            <a:r>
              <a:rPr lang="es-MX" sz="2200" dirty="0" smtClean="0"/>
              <a:t>con otras </a:t>
            </a:r>
            <a:r>
              <a:rPr lang="es-MX" sz="2200" dirty="0" smtClean="0"/>
              <a:t>instituciones </a:t>
            </a:r>
          </a:p>
          <a:p>
            <a:pPr>
              <a:buNone/>
            </a:pPr>
            <a:r>
              <a:rPr lang="es-MX" sz="2200" dirty="0" smtClean="0"/>
              <a:t>  (INP/APEC).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665816"/>
          </a:xfrm>
        </p:spPr>
        <p:txBody>
          <a:bodyPr/>
          <a:lstStyle/>
          <a:p>
            <a:r>
              <a:rPr lang="es-MX" sz="2200" b="1" dirty="0" smtClean="0"/>
              <a:t>DISCUSIÓN:</a:t>
            </a:r>
          </a:p>
          <a:p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-1er estudio del CIDOCS </a:t>
            </a:r>
            <a:r>
              <a:rPr lang="es-MX" sz="2200" dirty="0" smtClean="0"/>
              <a:t>con confirmación </a:t>
            </a:r>
            <a:r>
              <a:rPr lang="es-MX" sz="2200" dirty="0" smtClean="0"/>
              <a:t>de diagnóstico genético.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-1er estudio que reporta los hallazgos por UBM en aniridia.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-1er estudio </a:t>
            </a:r>
            <a:r>
              <a:rPr lang="es-MX" sz="2200" dirty="0" smtClean="0"/>
              <a:t>con apego </a:t>
            </a:r>
            <a:r>
              <a:rPr lang="es-MX" sz="2200" dirty="0" smtClean="0"/>
              <a:t>a los lineamientos Internacionales para </a:t>
            </a:r>
          </a:p>
          <a:p>
            <a:pPr>
              <a:buNone/>
            </a:pPr>
            <a:r>
              <a:rPr lang="es-MX" sz="2200" dirty="0" smtClean="0"/>
              <a:t>  estudio de la Aniridia.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  </a:t>
            </a:r>
            <a:r>
              <a:rPr lang="es-MX" sz="2200" dirty="0" smtClean="0">
                <a:sym typeface="Wingdings" pitchFamily="2" charset="2"/>
              </a:rPr>
              <a:t>*</a:t>
            </a:r>
            <a:r>
              <a:rPr lang="es-MX" sz="2200" dirty="0" smtClean="0"/>
              <a:t>Asociación Española para Aniridia.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  </a:t>
            </a:r>
            <a:r>
              <a:rPr lang="es-MX" sz="2200" dirty="0" smtClean="0">
                <a:sym typeface="Wingdings" pitchFamily="2" charset="2"/>
              </a:rPr>
              <a:t>*</a:t>
            </a:r>
            <a:r>
              <a:rPr lang="es-MX" sz="2200" dirty="0" smtClean="0"/>
              <a:t>Asociación Internacional para Sx. de WAGR.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65816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CONCLUSIONES:</a:t>
            </a:r>
          </a:p>
          <a:p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  </a:t>
            </a:r>
            <a:r>
              <a:rPr lang="es-MX" sz="2400" dirty="0" smtClean="0"/>
              <a:t>La aniridia requiere un diagnóstico y tratamiento </a:t>
            </a:r>
          </a:p>
          <a:p>
            <a:pPr>
              <a:buNone/>
            </a:pPr>
            <a:r>
              <a:rPr lang="es-MX" sz="2400" dirty="0" smtClean="0"/>
              <a:t>  oportuno según el nivel de afección, bajo un enfoque </a:t>
            </a:r>
          </a:p>
          <a:p>
            <a:pPr>
              <a:buNone/>
            </a:pPr>
            <a:r>
              <a:rPr lang="es-MX" sz="2400" dirty="0" smtClean="0"/>
              <a:t>  multidisciplinario para mejorar las expectativas hacia </a:t>
            </a:r>
          </a:p>
          <a:p>
            <a:pPr>
              <a:buNone/>
            </a:pPr>
            <a:r>
              <a:rPr lang="es-MX" sz="2400" dirty="0" smtClean="0"/>
              <a:t>  una visión funcional hasta contar con terapias genéticas </a:t>
            </a:r>
          </a:p>
          <a:p>
            <a:pPr>
              <a:buNone/>
            </a:pPr>
            <a:r>
              <a:rPr lang="es-MX" sz="2400" dirty="0" smtClean="0"/>
              <a:t>  seguras y adecuadas. Actualmente las últimas opciones de </a:t>
            </a:r>
          </a:p>
          <a:p>
            <a:pPr>
              <a:buNone/>
            </a:pPr>
            <a:r>
              <a:rPr lang="es-MX" sz="2400" dirty="0" smtClean="0"/>
              <a:t>  manejo oftalmológico mejoran algunos casos con éxito.</a:t>
            </a: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864096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*Fisiopatología:</a:t>
            </a:r>
          </a:p>
          <a:p>
            <a:pPr>
              <a:buNone/>
            </a:pPr>
            <a:endParaRPr lang="es-MX" sz="2200" b="1" dirty="0" smtClean="0"/>
          </a:p>
          <a:p>
            <a:r>
              <a:rPr lang="es-MX" sz="2200" dirty="0" smtClean="0"/>
              <a:t>La mutación en PAX6 (11p13) origina:</a:t>
            </a:r>
          </a:p>
          <a:p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-Alteración en la expresión de cito-keratinas corneales.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-Alteración de las moléculas de adhesión.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-Alteración en expresión de gluco-conjugados.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-Deficiencia de Stem Cells.</a:t>
            </a:r>
            <a:endParaRPr lang="es-MX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717032"/>
            <a:ext cx="26997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6011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ASOSIACIÓN ESPAÑOLA PARA EL ESTUDIO DE LA ANIRIDIA.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20888"/>
            <a:ext cx="820891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BIBLIOGRAFIA: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n-US" sz="1300" dirty="0" smtClean="0"/>
              <a:t>1.-Aniridia a general review of the literature. Pub Med ID. </a:t>
            </a:r>
            <a:r>
              <a:rPr lang="es-MX" sz="1300" dirty="0" smtClean="0"/>
              <a:t>Pages 1-19.</a:t>
            </a:r>
          </a:p>
          <a:p>
            <a:endParaRPr lang="es-MX" sz="1300" dirty="0" smtClean="0"/>
          </a:p>
          <a:p>
            <a:pPr>
              <a:buNone/>
            </a:pPr>
            <a:r>
              <a:rPr lang="es-MX" sz="1300" dirty="0" smtClean="0"/>
              <a:t>2.-Aniridia Congénita. Gonzalo Carracedo, Jesus Píntor. Revista española Gaceta óptica. Vol. 10, Ene-Feb </a:t>
            </a:r>
          </a:p>
          <a:p>
            <a:pPr>
              <a:buNone/>
            </a:pPr>
            <a:r>
              <a:rPr lang="es-MX" sz="1300" dirty="0" smtClean="0"/>
              <a:t>     Año 10, México 2008. Páginas: 38 a 43.</a:t>
            </a:r>
          </a:p>
          <a:p>
            <a:endParaRPr lang="es-MX" sz="1300" dirty="0" smtClean="0"/>
          </a:p>
          <a:p>
            <a:pPr>
              <a:buNone/>
            </a:pPr>
            <a:r>
              <a:rPr lang="es-MX" sz="1300" dirty="0" smtClean="0"/>
              <a:t>3.-Exposición de Aniridia de la Asociación Española de Aniridia. Dr. Jaime Sánchez del Pozo. Madrid </a:t>
            </a:r>
          </a:p>
          <a:p>
            <a:pPr>
              <a:buNone/>
            </a:pPr>
            <a:r>
              <a:rPr lang="es-MX" sz="1300" dirty="0" smtClean="0"/>
              <a:t>      España. www.aniridia.com Páginas 1-5.</a:t>
            </a:r>
          </a:p>
          <a:p>
            <a:pPr>
              <a:buNone/>
            </a:pPr>
            <a:endParaRPr lang="es-MX" sz="1300" dirty="0" smtClean="0"/>
          </a:p>
          <a:p>
            <a:pPr>
              <a:buNone/>
            </a:pPr>
            <a:r>
              <a:rPr lang="es-MX" sz="1300" dirty="0" smtClean="0"/>
              <a:t>4.-Aniridia. </a:t>
            </a:r>
            <a:r>
              <a:rPr lang="en-US" sz="1300" dirty="0" smtClean="0"/>
              <a:t>Daljit Singh, Arun Verma. Guru Nanak Dev university, India. Update Jan 17, 2008. Páginas 1-17.</a:t>
            </a:r>
            <a:endParaRPr lang="es-MX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5.-IWSA. The Genetics of Aniridia. Kelly Trout. International WAGR Syndrome Association. www.wagr.org</a:t>
            </a:r>
          </a:p>
          <a:p>
            <a:pPr>
              <a:buNone/>
            </a:pPr>
            <a:r>
              <a:rPr lang="en-US" sz="1300" dirty="0" smtClean="0"/>
              <a:t>     Páginas 1-3.</a:t>
            </a:r>
            <a:endParaRPr lang="es-MX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6.-Aniridia. Stacey C. Brauner, David S. Walton, Teresa C. Chen. International Ophthalmology </a:t>
            </a:r>
          </a:p>
          <a:p>
            <a:pPr>
              <a:buNone/>
            </a:pPr>
            <a:r>
              <a:rPr lang="en-US" sz="1300" dirty="0" smtClean="0"/>
              <a:t>     Clinics. Volume 48, Number 2, Pages 79-85 2008, Lippincott Williams &amp; Wilkins.</a:t>
            </a:r>
            <a:endParaRPr lang="es-MX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7.- Aniridia and WAGR Syndrome. A guide for Patients and Families. Edited by Jill Ann Nerby and </a:t>
            </a:r>
          </a:p>
          <a:p>
            <a:pPr>
              <a:buNone/>
            </a:pPr>
            <a:r>
              <a:rPr lang="en-US" sz="1300" dirty="0" smtClean="0"/>
              <a:t>      Jessica J Otis. Oxford. “Aniridia, WAGR Syndrome, and Associated Conditions”. Lama A Aswad, </a:t>
            </a:r>
          </a:p>
          <a:p>
            <a:pPr>
              <a:buNone/>
            </a:pPr>
            <a:r>
              <a:rPr lang="en-US" sz="1300" dirty="0" smtClean="0"/>
              <a:t>      Lookjan Riansuwan, and Jessica J. Otis. Chapter 1 Pages 3-12. </a:t>
            </a:r>
          </a:p>
          <a:p>
            <a:pPr>
              <a:buNone/>
            </a:pPr>
            <a:r>
              <a:rPr lang="en-US" sz="1300" dirty="0" smtClean="0"/>
              <a:t>      </a:t>
            </a:r>
            <a:r>
              <a:rPr lang="en-US" sz="2100" dirty="0" smtClean="0"/>
              <a:t>  </a:t>
            </a:r>
            <a:endParaRPr lang="es-MX" sz="2100" dirty="0" smtClean="0"/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s-MX" sz="2100" dirty="0" smtClean="0"/>
          </a:p>
          <a:p>
            <a:pPr>
              <a:buNone/>
            </a:pPr>
            <a:endParaRPr lang="es-MX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 fontScale="62500" lnSpcReduction="20000"/>
          </a:bodyPr>
          <a:lstStyle/>
          <a:p>
            <a:r>
              <a:rPr lang="es-MX" sz="3500" b="1" dirty="0" smtClean="0"/>
              <a:t>BIBLIOGRAFIA:</a:t>
            </a:r>
          </a:p>
          <a:p>
            <a:endParaRPr lang="es-MX" sz="2200" b="1" dirty="0" smtClean="0"/>
          </a:p>
          <a:p>
            <a:endParaRPr lang="es-MX" sz="2200" b="1" dirty="0" smtClean="0"/>
          </a:p>
          <a:p>
            <a:pPr>
              <a:buNone/>
            </a:pPr>
            <a:r>
              <a:rPr lang="en-US" sz="2100" dirty="0" smtClean="0"/>
              <a:t>8.- Aniridia and WAGR Syndrome. A guide for Patients and Families. Edited by Jill Ann Nerby and </a:t>
            </a:r>
          </a:p>
          <a:p>
            <a:pPr>
              <a:buNone/>
            </a:pPr>
            <a:r>
              <a:rPr lang="en-US" sz="2100" dirty="0" smtClean="0"/>
              <a:t>      Jessica J Otis. Oxford. “Aniridia Epidemiology and Genetics ” Anil K Mandal and Harsha B. Rao. </a:t>
            </a:r>
          </a:p>
          <a:p>
            <a:pPr>
              <a:buNone/>
            </a:pPr>
            <a:r>
              <a:rPr lang="en-US" sz="2100" dirty="0" smtClean="0"/>
              <a:t>      Chapter 3 .Pages 22-31.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/>
              <a:t>9.-Aniridia. Isolated Aniridia, Wilms Tumor-Aniridia-Genital Anomalies Retardation (WAGR) </a:t>
            </a:r>
          </a:p>
          <a:p>
            <a:pPr>
              <a:buNone/>
            </a:pPr>
            <a:r>
              <a:rPr lang="en-US" sz="2100" dirty="0" smtClean="0"/>
              <a:t>     Syndrome. Melanie Hingorani, Anthony Moore. Initial Posting May 20 2003; Last Update; </a:t>
            </a:r>
          </a:p>
          <a:p>
            <a:pPr>
              <a:buNone/>
            </a:pPr>
            <a:r>
              <a:rPr lang="en-US" sz="2100" dirty="0" smtClean="0"/>
              <a:t>     August 12, 2008. Pages 1-17.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/>
              <a:t>10.-WAGR Syndrome. A guide for Physicians 2007. International WAGR Syndrome Association. www.wagr.org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/>
              <a:t>11.-PAX6 gene intragenic deletions in Mexican patients with Congenital Aniridia. Ramírez Miranda A, </a:t>
            </a:r>
          </a:p>
          <a:p>
            <a:pPr>
              <a:buNone/>
            </a:pPr>
            <a:r>
              <a:rPr lang="en-US" sz="2100" dirty="0" smtClean="0"/>
              <a:t>       Zenteno JC, Department of Genetics, Institute of Opthalmology Conde De Valenciana, México City.</a:t>
            </a:r>
            <a:endParaRPr lang="es-MX" sz="2100" dirty="0" smtClean="0"/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/>
              <a:t>12.-Molecular Analysis of the PAX6 gene in Mexican patients with congenital aniridia: Report of four novel </a:t>
            </a:r>
          </a:p>
          <a:p>
            <a:pPr>
              <a:buNone/>
            </a:pPr>
            <a:r>
              <a:rPr lang="en-US" sz="2100" dirty="0" smtClean="0"/>
              <a:t>       mutations. </a:t>
            </a:r>
            <a:r>
              <a:rPr lang="es-MX" sz="2100" dirty="0" smtClean="0"/>
              <a:t>Camilo E Villarreal, Cristina Villanueva Mendoza y Ariadna González del Angel. </a:t>
            </a:r>
            <a:r>
              <a:rPr lang="en-US" sz="2100" dirty="0" smtClean="0"/>
              <a:t>August 28, </a:t>
            </a:r>
          </a:p>
          <a:p>
            <a:pPr>
              <a:buNone/>
            </a:pPr>
            <a:r>
              <a:rPr lang="en-US" sz="2100" dirty="0" smtClean="0"/>
              <a:t>       2008. Pages: 1-12.</a:t>
            </a:r>
            <a:endParaRPr lang="es-MX" sz="2100" dirty="0" smtClean="0"/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/>
              <a:t>13.-Management of Genetics Syndromes, Second Edition, Edited by Suzanne B. Cassidy and Judith E </a:t>
            </a:r>
          </a:p>
          <a:p>
            <a:pPr>
              <a:buNone/>
            </a:pPr>
            <a:r>
              <a:rPr lang="en-US" sz="2100" dirty="0" smtClean="0"/>
              <a:t>       Allanson 2005. WAGR Syndrome Chapter 53. Carol L. Clericuzio. University of New México School of </a:t>
            </a:r>
          </a:p>
          <a:p>
            <a:pPr>
              <a:buNone/>
            </a:pPr>
            <a:r>
              <a:rPr lang="en-US" sz="2100" dirty="0" smtClean="0"/>
              <a:t>       Medicine. Albuquerque. Pages: 645-653.</a:t>
            </a:r>
            <a:endParaRPr lang="es-MX" sz="2100" dirty="0" smtClean="0"/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/>
              <a:t>14.-Aniridia and WAGR Syndrome. A guide for Patients and Families. Edited by Jill Ann Nerby and Jessica J </a:t>
            </a:r>
          </a:p>
          <a:p>
            <a:pPr>
              <a:buNone/>
            </a:pPr>
            <a:r>
              <a:rPr lang="en-US" sz="2100" dirty="0" smtClean="0"/>
              <a:t>       Otis. Oxford. “Glaucoma Problems Associated with Aniridia” Peter A. Netland. Chapter 5 Pages 69-81.</a:t>
            </a:r>
            <a:endParaRPr lang="es-MX" sz="2100" dirty="0" smtClean="0"/>
          </a:p>
          <a:p>
            <a:pPr>
              <a:buNone/>
            </a:pPr>
            <a:endParaRPr lang="es-MX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 fontScale="55000" lnSpcReduction="20000"/>
          </a:bodyPr>
          <a:lstStyle/>
          <a:p>
            <a:r>
              <a:rPr lang="es-MX" sz="4000" b="1" dirty="0" smtClean="0"/>
              <a:t>BIBLIOGRAFIA:</a:t>
            </a:r>
          </a:p>
          <a:p>
            <a:endParaRPr lang="es-MX" sz="2200" b="1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15.-Central Corneal Thickness in Patients With Congenital Aniridia. Jees T. Whitson, Chanping Liang, David </a:t>
            </a:r>
          </a:p>
          <a:p>
            <a:pPr>
              <a:buNone/>
            </a:pPr>
            <a:r>
              <a:rPr lang="en-US" sz="2400" dirty="0" smtClean="0"/>
              <a:t>       G. Godfrey. Eye and Contact Lenses Vol. 31 (5) 2005. </a:t>
            </a:r>
            <a:r>
              <a:rPr lang="es-MX" sz="2400" dirty="0" smtClean="0"/>
              <a:t>Pages: 221-224.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16.-Manejo Terapéutico de la Queratopatía asociada a Aniridia Congénita. López-García, García Lozano, </a:t>
            </a:r>
          </a:p>
          <a:p>
            <a:pPr>
              <a:buNone/>
            </a:pPr>
            <a:r>
              <a:rPr lang="es-MX" sz="2400" dirty="0" smtClean="0"/>
              <a:t>       Rivas L. Hospital Central de Cruz Roja Madrid España. Archivos de la Sociedad Española 2006 Vol. 81, </a:t>
            </a:r>
          </a:p>
          <a:p>
            <a:pPr>
              <a:buNone/>
            </a:pPr>
            <a:r>
              <a:rPr lang="es-MX" sz="2400" dirty="0" smtClean="0"/>
              <a:t>       Pages: 435-444.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17.-Corneal Involvement in Congenital Aniridia. Ulla eden, Ruth Riise, Kristina Tornqvist. </a:t>
            </a:r>
            <a:r>
              <a:rPr lang="en-US" sz="2400" dirty="0" smtClean="0"/>
              <a:t>Cornea. Vólumen </a:t>
            </a:r>
          </a:p>
          <a:p>
            <a:pPr>
              <a:buNone/>
            </a:pPr>
            <a:r>
              <a:rPr lang="en-US" sz="2400" dirty="0" smtClean="0"/>
              <a:t>       29, Número 10, Octubre 2010. Pages: 1096-1102.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18.-Characteristics and Outcomes of Children with the Wilms Tumor-Aniridia Syndrome: A Report From the </a:t>
            </a:r>
          </a:p>
          <a:p>
            <a:pPr>
              <a:buNone/>
            </a:pPr>
            <a:r>
              <a:rPr lang="en-US" sz="2400" dirty="0" smtClean="0"/>
              <a:t>       National Wilms Tumor Study Group. Breslow, Norris, Norkool. Journal of Clinical Oncology, Vol. 21,No. </a:t>
            </a:r>
          </a:p>
          <a:p>
            <a:pPr>
              <a:buNone/>
            </a:pPr>
            <a:r>
              <a:rPr lang="en-US" sz="2400" dirty="0" smtClean="0"/>
              <a:t>       24 December 2003. Pages. 4579-4585.</a:t>
            </a:r>
            <a:endParaRPr lang="es-MX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19.-Epidemiology of Aniridia in Sweden and Norway. Ulla Ede´n, David Iggman, Ruth Riise and Kristina </a:t>
            </a:r>
          </a:p>
          <a:p>
            <a:pPr>
              <a:buNone/>
            </a:pPr>
            <a:r>
              <a:rPr lang="en-US" sz="2400" dirty="0" smtClean="0"/>
              <a:t>        Tornqvist. </a:t>
            </a:r>
            <a:r>
              <a:rPr lang="es-MX" sz="2400" dirty="0" smtClean="0"/>
              <a:t>Acta Ophthalmologica, 2008, 86. Páginas: 727–729.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20.-Casos Clínicos Aniridia Congénita. D. Asensio, H. Bobillo, P.M. de la Serna M. Manzano, J.V. Martínez y </a:t>
            </a:r>
          </a:p>
          <a:p>
            <a:pPr>
              <a:buNone/>
            </a:pPr>
            <a:r>
              <a:rPr lang="es-MX" sz="2400" dirty="0" smtClean="0"/>
              <a:t>        R. Palencia. Boletín Pediátrico Hospital Universitario de Valladolid 1993. Vol. 34. Pages: 59-65.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21.-PAX6 Mutation as a Genetic Factor Common to Aniridia and Glucose Intolerance. </a:t>
            </a:r>
            <a:r>
              <a:rPr lang="en-US" sz="2400" dirty="0" smtClean="0"/>
              <a:t>Yasuda, Kajimoto, </a:t>
            </a:r>
          </a:p>
          <a:p>
            <a:pPr>
              <a:buNone/>
            </a:pPr>
            <a:r>
              <a:rPr lang="en-US" sz="2400" dirty="0" smtClean="0"/>
              <a:t>       Fujitani. Diabetes Vol. 51, January 2002. Pages: 224-230.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endParaRPr lang="es-MX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>
            <a:normAutofit fontScale="55000" lnSpcReduction="20000"/>
          </a:bodyPr>
          <a:lstStyle/>
          <a:p>
            <a:r>
              <a:rPr lang="es-MX" sz="4000" b="1" dirty="0" smtClean="0"/>
              <a:t>BIBLIOGRAFIA:</a:t>
            </a:r>
          </a:p>
          <a:p>
            <a:endParaRPr lang="es-MX" sz="4000" b="1" dirty="0" smtClean="0"/>
          </a:p>
          <a:p>
            <a:endParaRPr lang="es-MX" sz="2200" b="1" dirty="0" smtClean="0"/>
          </a:p>
          <a:p>
            <a:pPr>
              <a:buNone/>
            </a:pPr>
            <a:r>
              <a:rPr lang="en-US" sz="2400" dirty="0" smtClean="0"/>
              <a:t>22.-Cases in Controversy Aniridia. Peng T. Khaw, PhD. Moorfields Eye Hospital and Institute of </a:t>
            </a:r>
          </a:p>
          <a:p>
            <a:pPr>
              <a:buNone/>
            </a:pPr>
            <a:r>
              <a:rPr lang="en-US" sz="2400" dirty="0" smtClean="0"/>
              <a:t>        Ophthalmology, London, United Kingdom. Journal of Glaucoma Vol. 11, 2002, Pages: 164-168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23.-Three Novel PAX6 Mutations in patients with Aniridia. Short Report. W.Zumkeller, U Orth, A Gal. </a:t>
            </a:r>
          </a:p>
          <a:p>
            <a:pPr>
              <a:buNone/>
            </a:pPr>
            <a:r>
              <a:rPr lang="en-US" sz="2400" dirty="0" smtClean="0"/>
              <a:t>        Journal of Clinical Pathology Vol. 56, 2003. Pages: 180-183.</a:t>
            </a:r>
            <a:endParaRPr lang="es-MX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24.-Recent advances in Wilms tumor genetics. Jeffrey S. Dome and Max J. Coppes. Current Opinion in  </a:t>
            </a:r>
          </a:p>
          <a:p>
            <a:pPr>
              <a:buNone/>
            </a:pPr>
            <a:r>
              <a:rPr lang="en-US" sz="2400" dirty="0" smtClean="0"/>
              <a:t>        Pediatrics Vol. 14, 2002. Pages: 5-11.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25.-Genetic Analysis of Chromosome 11p13 and PAX6 Gene in a Series of 125 Cases Referred With Aniridia. </a:t>
            </a:r>
          </a:p>
          <a:p>
            <a:pPr>
              <a:buNone/>
            </a:pPr>
            <a:r>
              <a:rPr lang="en-US" sz="2400" dirty="0" smtClean="0"/>
              <a:t>       Robinson, Howarth, Williamson. American Journal of Medical Genetics Part A 140A, 2008. </a:t>
            </a:r>
          </a:p>
          <a:p>
            <a:pPr>
              <a:buNone/>
            </a:pPr>
            <a:r>
              <a:rPr lang="en-US" sz="2400" dirty="0" smtClean="0"/>
              <a:t>       Pages: 558-569.</a:t>
            </a:r>
            <a:endParaRPr lang="es-MX" sz="2400" b="1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26.-Transplantation of Amniotic Membrane combined with Limbal Allograft in Patients with Aniridia. </a:t>
            </a:r>
          </a:p>
          <a:p>
            <a:pPr>
              <a:buNone/>
            </a:pPr>
            <a:r>
              <a:rPr lang="en-US" sz="2400" dirty="0" smtClean="0"/>
              <a:t>        </a:t>
            </a:r>
            <a:r>
              <a:rPr lang="es-MX" sz="2400" dirty="0" smtClean="0"/>
              <a:t>S. López García, E. Corredera, Madrid España. Pages 1-5.</a:t>
            </a:r>
          </a:p>
          <a:p>
            <a:pPr>
              <a:buNone/>
            </a:pPr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27.-Aniridia and WAGR Syndrome. </a:t>
            </a:r>
            <a:r>
              <a:rPr lang="en-US" sz="2400" dirty="0" smtClean="0"/>
              <a:t>A guide for Patients and Families. Edited by Jill Ann Nerby and Jessica </a:t>
            </a:r>
          </a:p>
          <a:p>
            <a:pPr>
              <a:buNone/>
            </a:pPr>
            <a:r>
              <a:rPr lang="en-US" sz="2400" dirty="0" smtClean="0"/>
              <a:t>       J Otis. Oxford. “Cornea and Lens Problems in Aniridia” Edward J. Holland and Myank Gupta. Chapter 6,  </a:t>
            </a:r>
          </a:p>
          <a:p>
            <a:pPr>
              <a:buNone/>
            </a:pPr>
            <a:r>
              <a:rPr lang="en-US" sz="2400" dirty="0" smtClean="0"/>
              <a:t>       Pages 82-92.</a:t>
            </a:r>
            <a:endParaRPr lang="es-MX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28.-The Influence of Keratoplasty on Visual Prognosis in Aniridia. A historical Review of  One Large Family. </a:t>
            </a:r>
          </a:p>
          <a:p>
            <a:pPr>
              <a:buNone/>
            </a:pPr>
            <a:r>
              <a:rPr lang="en-US" sz="2400" dirty="0" smtClean="0"/>
              <a:t>        Anna M. Tiller, Monica T.P. Odenthal, Frank D. Verbraak. Cornea. Vólumen 22, Número 2, 2003 </a:t>
            </a:r>
          </a:p>
          <a:p>
            <a:pPr>
              <a:buNone/>
            </a:pPr>
            <a:r>
              <a:rPr lang="en-US" sz="2400" dirty="0" smtClean="0"/>
              <a:t>        Pages: 105-110.</a:t>
            </a:r>
            <a:endParaRPr lang="es-MX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81840"/>
          </a:xfrm>
        </p:spPr>
        <p:txBody>
          <a:bodyPr>
            <a:normAutofit/>
          </a:bodyPr>
          <a:lstStyle/>
          <a:p>
            <a:r>
              <a:rPr lang="es-MX" sz="2200" b="1" dirty="0" smtClean="0"/>
              <a:t>BIBLIOGRAFIA: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n-US" sz="1300" dirty="0" smtClean="0"/>
              <a:t>29.-Long Term Visual Prognosis of Corneal and Ocular Surface Surgery in Patients with Congenital   </a:t>
            </a:r>
          </a:p>
          <a:p>
            <a:pPr>
              <a:buNone/>
            </a:pPr>
            <a:r>
              <a:rPr lang="en-US" sz="1300" dirty="0" smtClean="0"/>
              <a:t>       Aniridia. </a:t>
            </a:r>
            <a:r>
              <a:rPr lang="es-MX" sz="1300" dirty="0" smtClean="0"/>
              <a:t>Maria Fideliz del Paz, Juan Álvarez de Toledo, Rafael Ignacio Barraquer y Joaquín </a:t>
            </a:r>
          </a:p>
          <a:p>
            <a:pPr>
              <a:buNone/>
            </a:pPr>
            <a:r>
              <a:rPr lang="es-MX" sz="1300" dirty="0" smtClean="0"/>
              <a:t>       Barraquer. Acta oftalmológica vol. 86, 2008, Barcelona España. Págs: 735-740.</a:t>
            </a:r>
          </a:p>
          <a:p>
            <a:pPr>
              <a:buNone/>
            </a:pPr>
            <a:endParaRPr lang="es-MX" sz="1300" dirty="0" smtClean="0"/>
          </a:p>
          <a:p>
            <a:pPr>
              <a:buNone/>
            </a:pPr>
            <a:r>
              <a:rPr lang="es-MX" sz="1300" dirty="0" smtClean="0"/>
              <a:t>30.-Cataract Surgery and Aniridia. </a:t>
            </a:r>
            <a:r>
              <a:rPr lang="en-US" sz="1300" dirty="0" smtClean="0"/>
              <a:t>Irmingard M. Neuhann and Thomas F. Neuhann. Current </a:t>
            </a:r>
          </a:p>
          <a:p>
            <a:pPr>
              <a:buNone/>
            </a:pPr>
            <a:r>
              <a:rPr lang="en-US" sz="1300" dirty="0" smtClean="0"/>
              <a:t>        Opinion in Ophthalmology, 21, Pages: 60-64.</a:t>
            </a:r>
            <a:endParaRPr lang="es-MX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31.-WAGR Syndrome: is the ´R´ always justified? Cristiano Termine, Gian Parigi, Maura Rossi, Piero </a:t>
            </a:r>
          </a:p>
          <a:p>
            <a:pPr>
              <a:buNone/>
            </a:pPr>
            <a:r>
              <a:rPr lang="en-US" sz="1300" dirty="0" smtClean="0"/>
              <a:t>        Romano and Umberto Balottin. Short Report. Clinical Dysmorphology 2007, 16:69-70 </a:t>
            </a:r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32.-Bilateral Sporadic Aniridia: Review of Management. Carolina O Adeoti, Adeyinka A Afalabi,    </a:t>
            </a:r>
          </a:p>
          <a:p>
            <a:pPr>
              <a:buNone/>
            </a:pPr>
            <a:r>
              <a:rPr lang="en-US" sz="1300" dirty="0" smtClean="0"/>
              <a:t>        Adenike O Adeoye. Case Report. Clinical Ophthalmology. 23 September 2010, Pags: 1085-1089.</a:t>
            </a:r>
            <a:endParaRPr lang="es-MX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33.-Complications and Visual Prognosis in Children with Aniridia. Helena Lee, Katrina Meyers, </a:t>
            </a:r>
          </a:p>
          <a:p>
            <a:pPr>
              <a:buNone/>
            </a:pPr>
            <a:r>
              <a:rPr lang="en-US" sz="1300" dirty="0" smtClean="0"/>
              <a:t>        Bernardette Lanigan. Journal of Pediatric Ophthalmology and Strabismus  Vol. 47, Número 4, </a:t>
            </a:r>
          </a:p>
          <a:p>
            <a:pPr>
              <a:buNone/>
            </a:pPr>
            <a:r>
              <a:rPr lang="en-US" sz="1300" dirty="0" smtClean="0"/>
              <a:t>        2010. Pags: 205-210.</a:t>
            </a:r>
            <a:endParaRPr lang="es-MX" sz="1300" dirty="0" smtClean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34.-Wilms Tumor and Aniridia. Joseph F. Fraumeni, Jr, Andrew G. Glass. </a:t>
            </a:r>
            <a:r>
              <a:rPr lang="es-MX" sz="1300" dirty="0" smtClean="0"/>
              <a:t>JAMA 206, 1968. </a:t>
            </a:r>
          </a:p>
          <a:p>
            <a:pPr>
              <a:buNone/>
            </a:pPr>
            <a:r>
              <a:rPr lang="es-MX" sz="1300" dirty="0" smtClean="0"/>
              <a:t>        Pages: 825-828.</a:t>
            </a:r>
            <a:endParaRPr lang="es-MX" sz="1300" b="1" dirty="0" smtClean="0"/>
          </a:p>
          <a:p>
            <a:pPr>
              <a:buNone/>
            </a:pPr>
            <a:endParaRPr lang="es-MX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104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8291264" cy="48737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b="1" dirty="0" smtClean="0"/>
              <a:t>*Manifestaciones Clínicas:</a:t>
            </a:r>
          </a:p>
          <a:p>
            <a:pPr>
              <a:buNone/>
            </a:pPr>
            <a:endParaRPr lang="es-MX" sz="2200" b="1" dirty="0" smtClean="0"/>
          </a:p>
          <a:p>
            <a:pPr>
              <a:buNone/>
            </a:pPr>
            <a:r>
              <a:rPr lang="es-MX" sz="2200" dirty="0" smtClean="0"/>
              <a:t>-Queratopatía Aniridica (90%).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-Anormalidades en diferenciación del ángulo.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-Deficiencia iridiana.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-Predisposición a DR.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-Desorden pan-ocular pro-fibrótico </a:t>
            </a:r>
          </a:p>
          <a:p>
            <a:pPr>
              <a:buNone/>
            </a:pPr>
            <a:r>
              <a:rPr lang="es-MX" sz="2200" dirty="0" smtClean="0"/>
              <a:t> (mayor riesgo de falla en cx.) </a:t>
            </a:r>
          </a:p>
          <a:p>
            <a:pPr>
              <a:buNone/>
            </a:pPr>
            <a:endParaRPr lang="es-MX" sz="22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789040"/>
            <a:ext cx="330859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056784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97152"/>
            <a:ext cx="71056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852936"/>
            <a:ext cx="71287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936104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ANIRIDIA</a:t>
            </a:r>
            <a:endParaRPr lang="es-MX" sz="2800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200" dirty="0" smtClean="0"/>
              <a:t>-Ptosis secundaria a fotofobia.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-Subluxación de cristalino.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-Microfaquia ó Esferofaquia.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-Ambliopía.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-Atrofía / hipoplasía nervio óptico</a:t>
            </a:r>
          </a:p>
          <a:p>
            <a:pPr>
              <a:buNone/>
            </a:pPr>
            <a:endParaRPr lang="es-MX" sz="2200" dirty="0" smtClean="0"/>
          </a:p>
          <a:p>
            <a:pPr>
              <a:buNone/>
            </a:pPr>
            <a:r>
              <a:rPr lang="es-MX" sz="2200" dirty="0" smtClean="0"/>
              <a:t>-Hipoplasía foveal.</a:t>
            </a:r>
            <a:endParaRPr lang="es-MX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869160"/>
            <a:ext cx="349188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Aniridia with superiorly dislocated cataract.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708920"/>
            <a:ext cx="34918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620688"/>
            <a:ext cx="34918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2658</TotalTime>
  <Words>3376</Words>
  <Application>Microsoft Office PowerPoint</Application>
  <PresentationFormat>Presentación en pantalla (4:3)</PresentationFormat>
  <Paragraphs>540</Paragraphs>
  <Slides>65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Urbano</vt:lpstr>
      <vt:lpstr>Diapositiva 1</vt:lpstr>
      <vt:lpstr>ANIRIDIA:</vt:lpstr>
      <vt:lpstr>ANIRIDIA</vt:lpstr>
      <vt:lpstr>ANIRIDIA</vt:lpstr>
      <vt:lpstr>ANIRIDIA</vt:lpstr>
      <vt:lpstr>ANIRIDIA</vt:lpstr>
      <vt:lpstr>ANIRIDIA</vt:lpstr>
      <vt:lpstr>Diapositiva 8</vt:lpstr>
      <vt:lpstr>ANIRIDIA</vt:lpstr>
      <vt:lpstr>ANIRIDIA</vt:lpstr>
      <vt:lpstr>Diapositiva 11</vt:lpstr>
      <vt:lpstr>*QUERATOPATÍA ANIRÍDICA:</vt:lpstr>
      <vt:lpstr>*GLAUCOMA:</vt:lpstr>
      <vt:lpstr>*ANIRIDIA Y CATARATA:</vt:lpstr>
      <vt:lpstr>Iris Artificial Customflex Intraocularlinsen del Dr. Schmidt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*MATERIALES: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        CASO 1 “Sx.WAGR”</vt:lpstr>
      <vt:lpstr>Diapositiva 47</vt:lpstr>
      <vt:lpstr>         CASO 1“Sx.WAGR”</vt:lpstr>
      <vt:lpstr>CASO 2 “Aniridia”</vt:lpstr>
      <vt:lpstr>CASO 2 “ANIRIDIA”</vt:lpstr>
      <vt:lpstr> CASO 3 “ANIRIDIA”</vt:lpstr>
      <vt:lpstr> CASO 4 “ANIRIDIA”</vt:lpstr>
      <vt:lpstr>  CASO 5 “ANIRIDIA”</vt:lpstr>
      <vt:lpstr>CASO 6 “ANIRIDIA”</vt:lpstr>
      <vt:lpstr>Diapositiva 55</vt:lpstr>
      <vt:lpstr>Diapositiva 56</vt:lpstr>
      <vt:lpstr>Diapositiva 57</vt:lpstr>
      <vt:lpstr>Diapositiva 58</vt:lpstr>
      <vt:lpstr>Diapositiva 59</vt:lpstr>
      <vt:lpstr> ASOSIACIÓN ESPAÑOLA PARA EL ESTUDIO DE LA ANIRIDIA. </vt:lpstr>
      <vt:lpstr>Diapositiva 61</vt:lpstr>
      <vt:lpstr>Diapositiva 62</vt:lpstr>
      <vt:lpstr>Diapositiva 63</vt:lpstr>
      <vt:lpstr>Diapositiva 64</vt:lpstr>
      <vt:lpstr>Diapositiva 65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Dr. Rafael Ortiz Z</dc:creator>
  <cp:lastModifiedBy>Dr. Rafael Ortiz Z</cp:lastModifiedBy>
  <cp:revision>276</cp:revision>
  <dcterms:created xsi:type="dcterms:W3CDTF">2012-02-04T23:00:55Z</dcterms:created>
  <dcterms:modified xsi:type="dcterms:W3CDTF">2012-02-10T03:41:49Z</dcterms:modified>
</cp:coreProperties>
</file>